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theme/themeOverride2.xml" ContentType="application/vnd.openxmlformats-officedocument.themeOverr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6"/>
  </p:notesMasterIdLst>
  <p:sldIdLst>
    <p:sldId id="278" r:id="rId2"/>
    <p:sldId id="308" r:id="rId3"/>
    <p:sldId id="275" r:id="rId4"/>
    <p:sldId id="315" r:id="rId5"/>
    <p:sldId id="300" r:id="rId6"/>
    <p:sldId id="318" r:id="rId7"/>
    <p:sldId id="260" r:id="rId8"/>
    <p:sldId id="263" r:id="rId9"/>
    <p:sldId id="266" r:id="rId10"/>
    <p:sldId id="319" r:id="rId11"/>
    <p:sldId id="259" r:id="rId12"/>
    <p:sldId id="303" r:id="rId13"/>
    <p:sldId id="282" r:id="rId14"/>
    <p:sldId id="321" r:id="rId15"/>
    <p:sldId id="277" r:id="rId16"/>
    <p:sldId id="304" r:id="rId17"/>
    <p:sldId id="322" r:id="rId18"/>
    <p:sldId id="280" r:id="rId19"/>
    <p:sldId id="324" r:id="rId20"/>
    <p:sldId id="325" r:id="rId21"/>
    <p:sldId id="326" r:id="rId22"/>
    <p:sldId id="281" r:id="rId23"/>
    <p:sldId id="312" r:id="rId24"/>
    <p:sldId id="261" r:id="rId25"/>
  </p:sldIdLst>
  <p:sldSz cx="12192000" cy="6858000"/>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BC7"/>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6" autoAdjust="0"/>
    <p:restoredTop sz="94660"/>
  </p:normalViewPr>
  <p:slideViewPr>
    <p:cSldViewPr snapToGrid="0">
      <p:cViewPr>
        <p:scale>
          <a:sx n="195" d="100"/>
          <a:sy n="195" d="100"/>
        </p:scale>
        <p:origin x="208" y="872"/>
      </p:cViewPr>
      <p:guideLst/>
    </p:cSldViewPr>
  </p:slideViewPr>
  <p:notesTextViewPr>
    <p:cViewPr>
      <p:scale>
        <a:sx n="1" d="1"/>
        <a:sy n="1" d="1"/>
      </p:scale>
      <p:origin x="0" y="0"/>
    </p:cViewPr>
  </p:notesTextViewPr>
  <p:sorterViewPr>
    <p:cViewPr>
      <p:scale>
        <a:sx n="125" d="100"/>
        <a:sy n="125" d="100"/>
      </p:scale>
      <p:origin x="0" y="-1018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6B402-E9C3-4352-A0BC-3CEFFA0065C1}" type="datetimeFigureOut">
              <a:rPr lang="zh-CN" altLang="en-US" smtClean="0"/>
              <a:t>2022/12/7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8FDD7-4139-4F7D-991D-0074B5192B00}" type="slidenum">
              <a:rPr lang="zh-CN" altLang="en-US" smtClean="0"/>
              <a:t>‹#›</a:t>
            </a:fld>
            <a:endParaRPr lang="zh-CN" altLang="en-US"/>
          </a:p>
        </p:txBody>
      </p:sp>
    </p:spTree>
    <p:extLst>
      <p:ext uri="{BB962C8B-B14F-4D97-AF65-F5344CB8AC3E}">
        <p14:creationId xmlns:p14="http://schemas.microsoft.com/office/powerpoint/2010/main" val="3923362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08FDD7-4139-4F7D-991D-0074B5192B00}" type="slidenum">
              <a:rPr lang="zh-CN" altLang="en-US" smtClean="0"/>
              <a:t>1</a:t>
            </a:fld>
            <a:endParaRPr lang="zh-CN" altLang="en-US"/>
          </a:p>
        </p:txBody>
      </p:sp>
    </p:spTree>
    <p:extLst>
      <p:ext uri="{BB962C8B-B14F-4D97-AF65-F5344CB8AC3E}">
        <p14:creationId xmlns:p14="http://schemas.microsoft.com/office/powerpoint/2010/main" val="1818772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08FDD7-4139-4F7D-991D-0074B5192B00}" type="slidenum">
              <a:rPr lang="zh-CN" altLang="en-US" smtClean="0"/>
              <a:t>10</a:t>
            </a:fld>
            <a:endParaRPr lang="zh-CN" altLang="en-US"/>
          </a:p>
        </p:txBody>
      </p:sp>
    </p:spTree>
    <p:extLst>
      <p:ext uri="{BB962C8B-B14F-4D97-AF65-F5344CB8AC3E}">
        <p14:creationId xmlns:p14="http://schemas.microsoft.com/office/powerpoint/2010/main" val="2207630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BD40B2-B05B-F84A-AF1B-1A6CDB4DD80F}" type="slidenum">
              <a:rPr lang="en-US" smtClean="0"/>
              <a:t>11</a:t>
            </a:fld>
            <a:endParaRPr lang="en-US"/>
          </a:p>
        </p:txBody>
      </p:sp>
    </p:spTree>
    <p:extLst>
      <p:ext uri="{BB962C8B-B14F-4D97-AF65-F5344CB8AC3E}">
        <p14:creationId xmlns:p14="http://schemas.microsoft.com/office/powerpoint/2010/main" val="2381560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BD40B2-B05B-F84A-AF1B-1A6CDB4DD80F}" type="slidenum">
              <a:rPr lang="en-US" smtClean="0"/>
              <a:t>12</a:t>
            </a:fld>
            <a:endParaRPr lang="en-US"/>
          </a:p>
        </p:txBody>
      </p:sp>
    </p:spTree>
    <p:extLst>
      <p:ext uri="{BB962C8B-B14F-4D97-AF65-F5344CB8AC3E}">
        <p14:creationId xmlns:p14="http://schemas.microsoft.com/office/powerpoint/2010/main" val="211997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BD40B2-B05B-F84A-AF1B-1A6CDB4DD80F}" type="slidenum">
              <a:rPr lang="en-US" smtClean="0"/>
              <a:t>13</a:t>
            </a:fld>
            <a:endParaRPr lang="en-US"/>
          </a:p>
        </p:txBody>
      </p:sp>
    </p:spTree>
    <p:extLst>
      <p:ext uri="{BB962C8B-B14F-4D97-AF65-F5344CB8AC3E}">
        <p14:creationId xmlns:p14="http://schemas.microsoft.com/office/powerpoint/2010/main" val="4221560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08FDD7-4139-4F7D-991D-0074B5192B00}" type="slidenum">
              <a:rPr lang="zh-CN" altLang="en-US" smtClean="0"/>
              <a:t>14</a:t>
            </a:fld>
            <a:endParaRPr lang="zh-CN" altLang="en-US"/>
          </a:p>
        </p:txBody>
      </p:sp>
    </p:spTree>
    <p:extLst>
      <p:ext uri="{BB962C8B-B14F-4D97-AF65-F5344CB8AC3E}">
        <p14:creationId xmlns:p14="http://schemas.microsoft.com/office/powerpoint/2010/main" val="204165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BD40B2-B05B-F84A-AF1B-1A6CDB4DD80F}" type="slidenum">
              <a:rPr lang="en-US" smtClean="0"/>
              <a:t>15</a:t>
            </a:fld>
            <a:endParaRPr lang="en-US"/>
          </a:p>
        </p:txBody>
      </p:sp>
    </p:spTree>
    <p:extLst>
      <p:ext uri="{BB962C8B-B14F-4D97-AF65-F5344CB8AC3E}">
        <p14:creationId xmlns:p14="http://schemas.microsoft.com/office/powerpoint/2010/main" val="1105049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BD40B2-B05B-F84A-AF1B-1A6CDB4DD80F}" type="slidenum">
              <a:rPr lang="en-US" smtClean="0"/>
              <a:t>16</a:t>
            </a:fld>
            <a:endParaRPr lang="en-US"/>
          </a:p>
        </p:txBody>
      </p:sp>
    </p:spTree>
    <p:extLst>
      <p:ext uri="{BB962C8B-B14F-4D97-AF65-F5344CB8AC3E}">
        <p14:creationId xmlns:p14="http://schemas.microsoft.com/office/powerpoint/2010/main" val="283307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08FDD7-4139-4F7D-991D-0074B5192B00}" type="slidenum">
              <a:rPr lang="zh-CN" altLang="en-US" smtClean="0"/>
              <a:t>17</a:t>
            </a:fld>
            <a:endParaRPr lang="zh-CN" altLang="en-US"/>
          </a:p>
        </p:txBody>
      </p:sp>
    </p:spTree>
    <p:extLst>
      <p:ext uri="{BB962C8B-B14F-4D97-AF65-F5344CB8AC3E}">
        <p14:creationId xmlns:p14="http://schemas.microsoft.com/office/powerpoint/2010/main" val="375701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BD40B2-B05B-F84A-AF1B-1A6CDB4DD80F}" type="slidenum">
              <a:rPr lang="en-US" smtClean="0"/>
              <a:t>18</a:t>
            </a:fld>
            <a:endParaRPr lang="en-US"/>
          </a:p>
        </p:txBody>
      </p:sp>
    </p:spTree>
    <p:extLst>
      <p:ext uri="{BB962C8B-B14F-4D97-AF65-F5344CB8AC3E}">
        <p14:creationId xmlns:p14="http://schemas.microsoft.com/office/powerpoint/2010/main" val="3788779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BD40B2-B05B-F84A-AF1B-1A6CDB4DD80F}" type="slidenum">
              <a:rPr lang="en-US" smtClean="0"/>
              <a:t>22</a:t>
            </a:fld>
            <a:endParaRPr lang="en-US"/>
          </a:p>
        </p:txBody>
      </p:sp>
    </p:spTree>
    <p:extLst>
      <p:ext uri="{BB962C8B-B14F-4D97-AF65-F5344CB8AC3E}">
        <p14:creationId xmlns:p14="http://schemas.microsoft.com/office/powerpoint/2010/main" val="1039359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08FDD7-4139-4F7D-991D-0074B5192B00}" type="slidenum">
              <a:rPr lang="zh-CN" altLang="en-US" smtClean="0"/>
              <a:t>2</a:t>
            </a:fld>
            <a:endParaRPr lang="zh-CN" altLang="en-US"/>
          </a:p>
        </p:txBody>
      </p:sp>
    </p:spTree>
    <p:extLst>
      <p:ext uri="{BB962C8B-B14F-4D97-AF65-F5344CB8AC3E}">
        <p14:creationId xmlns:p14="http://schemas.microsoft.com/office/powerpoint/2010/main" val="3233792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08FDD7-4139-4F7D-991D-0074B5192B00}" type="slidenum">
              <a:rPr lang="zh-CN" altLang="en-US" smtClean="0"/>
              <a:t>23</a:t>
            </a:fld>
            <a:endParaRPr lang="zh-CN" altLang="en-US"/>
          </a:p>
        </p:txBody>
      </p:sp>
    </p:spTree>
    <p:extLst>
      <p:ext uri="{BB962C8B-B14F-4D97-AF65-F5344CB8AC3E}">
        <p14:creationId xmlns:p14="http://schemas.microsoft.com/office/powerpoint/2010/main" val="3714882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08FDD7-4139-4F7D-991D-0074B5192B00}" type="slidenum">
              <a:rPr lang="zh-CN" altLang="en-US" smtClean="0"/>
              <a:t>24</a:t>
            </a:fld>
            <a:endParaRPr lang="zh-CN" altLang="en-US"/>
          </a:p>
        </p:txBody>
      </p:sp>
    </p:spTree>
    <p:extLst>
      <p:ext uri="{BB962C8B-B14F-4D97-AF65-F5344CB8AC3E}">
        <p14:creationId xmlns:p14="http://schemas.microsoft.com/office/powerpoint/2010/main" val="820077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08FDD7-4139-4F7D-991D-0074B5192B00}" type="slidenum">
              <a:rPr lang="zh-CN" altLang="en-US" smtClean="0"/>
              <a:t>3</a:t>
            </a:fld>
            <a:endParaRPr lang="zh-CN" altLang="en-US"/>
          </a:p>
        </p:txBody>
      </p:sp>
    </p:spTree>
    <p:extLst>
      <p:ext uri="{BB962C8B-B14F-4D97-AF65-F5344CB8AC3E}">
        <p14:creationId xmlns:p14="http://schemas.microsoft.com/office/powerpoint/2010/main" val="152530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BD40B2-B05B-F84A-AF1B-1A6CDB4DD80F}" type="slidenum">
              <a:rPr lang="en-US" smtClean="0"/>
              <a:t>4</a:t>
            </a:fld>
            <a:endParaRPr lang="en-US"/>
          </a:p>
        </p:txBody>
      </p:sp>
    </p:spTree>
    <p:extLst>
      <p:ext uri="{BB962C8B-B14F-4D97-AF65-F5344CB8AC3E}">
        <p14:creationId xmlns:p14="http://schemas.microsoft.com/office/powerpoint/2010/main" val="113728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BD40B2-B05B-F84A-AF1B-1A6CDB4DD80F}" type="slidenum">
              <a:rPr lang="en-US" smtClean="0"/>
              <a:t>5</a:t>
            </a:fld>
            <a:endParaRPr lang="en-US"/>
          </a:p>
        </p:txBody>
      </p:sp>
    </p:spTree>
    <p:extLst>
      <p:ext uri="{BB962C8B-B14F-4D97-AF65-F5344CB8AC3E}">
        <p14:creationId xmlns:p14="http://schemas.microsoft.com/office/powerpoint/2010/main" val="2818986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08FDD7-4139-4F7D-991D-0074B5192B00}" type="slidenum">
              <a:rPr lang="zh-CN" altLang="en-US" smtClean="0"/>
              <a:t>6</a:t>
            </a:fld>
            <a:endParaRPr lang="zh-CN" altLang="en-US"/>
          </a:p>
        </p:txBody>
      </p:sp>
    </p:spTree>
    <p:extLst>
      <p:ext uri="{BB962C8B-B14F-4D97-AF65-F5344CB8AC3E}">
        <p14:creationId xmlns:p14="http://schemas.microsoft.com/office/powerpoint/2010/main" val="4002872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BD40B2-B05B-F84A-AF1B-1A6CDB4DD80F}" type="slidenum">
              <a:rPr lang="en-US" smtClean="0"/>
              <a:t>7</a:t>
            </a:fld>
            <a:endParaRPr lang="en-US"/>
          </a:p>
        </p:txBody>
      </p:sp>
    </p:spTree>
    <p:extLst>
      <p:ext uri="{BB962C8B-B14F-4D97-AF65-F5344CB8AC3E}">
        <p14:creationId xmlns:p14="http://schemas.microsoft.com/office/powerpoint/2010/main" val="2522834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BD40B2-B05B-F84A-AF1B-1A6CDB4DD80F}" type="slidenum">
              <a:rPr lang="en-US" smtClean="0"/>
              <a:t>8</a:t>
            </a:fld>
            <a:endParaRPr lang="en-US"/>
          </a:p>
        </p:txBody>
      </p:sp>
    </p:spTree>
    <p:extLst>
      <p:ext uri="{BB962C8B-B14F-4D97-AF65-F5344CB8AC3E}">
        <p14:creationId xmlns:p14="http://schemas.microsoft.com/office/powerpoint/2010/main" val="3321304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BD40B2-B05B-F84A-AF1B-1A6CDB4DD80F}" type="slidenum">
              <a:rPr lang="en-US" smtClean="0"/>
              <a:t>9</a:t>
            </a:fld>
            <a:endParaRPr lang="en-US"/>
          </a:p>
        </p:txBody>
      </p:sp>
    </p:spTree>
    <p:extLst>
      <p:ext uri="{BB962C8B-B14F-4D97-AF65-F5344CB8AC3E}">
        <p14:creationId xmlns:p14="http://schemas.microsoft.com/office/powerpoint/2010/main" val="1605556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0A0A0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827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4742F3E-182A-4E42-99A7-A84D607325D2}" type="datetimeFigureOut">
              <a:rPr lang="zh-CN" altLang="en-US" smtClean="0"/>
              <a:t>2022/12/7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2777666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4742F3E-182A-4E42-99A7-A84D607325D2}" type="datetimeFigureOut">
              <a:rPr lang="zh-CN" altLang="en-US" smtClean="0"/>
              <a:t>2022/12/7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1702821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4742F3E-182A-4E42-99A7-A84D607325D2}" type="datetimeFigureOut">
              <a:rPr lang="zh-CN" altLang="en-US" smtClean="0"/>
              <a:t>2022/12/7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1697648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4742F3E-182A-4E42-99A7-A84D607325D2}" type="datetimeFigureOut">
              <a:rPr lang="zh-CN" altLang="en-US" smtClean="0"/>
              <a:t>2022/12/7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1948488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397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3371144" y="-2398036"/>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19" name="Picture Placeholder 18"/>
          <p:cNvSpPr>
            <a:spLocks noGrp="1"/>
          </p:cNvSpPr>
          <p:nvPr>
            <p:ph type="pic" sz="quarter" idx="11"/>
          </p:nvPr>
        </p:nvSpPr>
        <p:spPr>
          <a:xfrm>
            <a:off x="6121319" y="352140"/>
            <a:ext cx="4790629" cy="4790629"/>
          </a:xfrm>
          <a:custGeom>
            <a:avLst/>
            <a:gdLst>
              <a:gd name="connsiteX0" fmla="*/ 2395315 w 4790629"/>
              <a:gd name="connsiteY0" fmla="*/ 0 h 4790629"/>
              <a:gd name="connsiteX1" fmla="*/ 4790629 w 4790629"/>
              <a:gd name="connsiteY1" fmla="*/ 2395315 h 4790629"/>
              <a:gd name="connsiteX2" fmla="*/ 2395315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5" y="0"/>
                </a:moveTo>
                <a:lnTo>
                  <a:pt x="4790629" y="2395315"/>
                </a:lnTo>
                <a:lnTo>
                  <a:pt x="2395315" y="4790629"/>
                </a:lnTo>
                <a:lnTo>
                  <a:pt x="0" y="2395315"/>
                </a:lnTo>
                <a:close/>
              </a:path>
            </a:pathLst>
          </a:custGeom>
        </p:spPr>
        <p:txBody>
          <a:bodyPr wrap="square">
            <a:noAutofit/>
          </a:bodyPr>
          <a:lstStyle/>
          <a:p>
            <a:endParaRPr lang="en-US"/>
          </a:p>
        </p:txBody>
      </p:sp>
      <p:sp>
        <p:nvSpPr>
          <p:cNvPr id="20" name="Picture Placeholder 19"/>
          <p:cNvSpPr>
            <a:spLocks noGrp="1"/>
          </p:cNvSpPr>
          <p:nvPr>
            <p:ph type="pic" sz="quarter" idx="12"/>
          </p:nvPr>
        </p:nvSpPr>
        <p:spPr>
          <a:xfrm>
            <a:off x="8871494" y="-2398035"/>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21" name="Picture Placeholder 20"/>
          <p:cNvSpPr>
            <a:spLocks noGrp="1"/>
          </p:cNvSpPr>
          <p:nvPr>
            <p:ph type="pic" sz="quarter" idx="13"/>
          </p:nvPr>
        </p:nvSpPr>
        <p:spPr>
          <a:xfrm>
            <a:off x="11621672" y="352139"/>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22" name="Picture Placeholder 21"/>
          <p:cNvSpPr>
            <a:spLocks noGrp="1"/>
          </p:cNvSpPr>
          <p:nvPr>
            <p:ph type="pic" sz="quarter" idx="14"/>
          </p:nvPr>
        </p:nvSpPr>
        <p:spPr>
          <a:xfrm>
            <a:off x="8871497" y="3102314"/>
            <a:ext cx="4790629" cy="4790629"/>
          </a:xfrm>
          <a:custGeom>
            <a:avLst/>
            <a:gdLst>
              <a:gd name="connsiteX0" fmla="*/ 2395315 w 4790629"/>
              <a:gd name="connsiteY0" fmla="*/ 0 h 4790629"/>
              <a:gd name="connsiteX1" fmla="*/ 4790629 w 4790629"/>
              <a:gd name="connsiteY1" fmla="*/ 2395315 h 4790629"/>
              <a:gd name="connsiteX2" fmla="*/ 2395315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5" y="0"/>
                </a:moveTo>
                <a:lnTo>
                  <a:pt x="4790629" y="2395315"/>
                </a:lnTo>
                <a:lnTo>
                  <a:pt x="2395315" y="4790629"/>
                </a:lnTo>
                <a:lnTo>
                  <a:pt x="0" y="2395315"/>
                </a:lnTo>
                <a:close/>
              </a:path>
            </a:pathLst>
          </a:custGeom>
        </p:spPr>
        <p:txBody>
          <a:bodyPr wrap="square">
            <a:noAutofit/>
          </a:bodyPr>
          <a:lstStyle/>
          <a:p>
            <a:endParaRPr lang="en-US"/>
          </a:p>
        </p:txBody>
      </p:sp>
    </p:spTree>
    <p:extLst>
      <p:ext uri="{BB962C8B-B14F-4D97-AF65-F5344CB8AC3E}">
        <p14:creationId xmlns:p14="http://schemas.microsoft.com/office/powerpoint/2010/main" val="3439780874"/>
      </p:ext>
    </p:extLst>
  </p:cSld>
  <p:clrMapOvr>
    <a:masterClrMapping/>
  </p:clrMapOvr>
  <p:transition spd="med" advTm="1200">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5206738" cy="6858000"/>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739307479"/>
      </p:ext>
    </p:extLst>
  </p:cSld>
  <p:clrMapOvr>
    <a:masterClrMapping/>
  </p:clrMapOvr>
  <p:transition spd="med" advTm="1200">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46667" y="214460"/>
            <a:ext cx="7946796" cy="6429081"/>
          </a:xfrm>
          <a:custGeom>
            <a:avLst/>
            <a:gdLst>
              <a:gd name="connsiteX0" fmla="*/ 0 w 7946796"/>
              <a:gd name="connsiteY0" fmla="*/ 0 h 6429081"/>
              <a:gd name="connsiteX1" fmla="*/ 7946796 w 7946796"/>
              <a:gd name="connsiteY1" fmla="*/ 0 h 6429081"/>
              <a:gd name="connsiteX2" fmla="*/ 7946796 w 7946796"/>
              <a:gd name="connsiteY2" fmla="*/ 6429081 h 6429081"/>
              <a:gd name="connsiteX3" fmla="*/ 0 w 7946796"/>
              <a:gd name="connsiteY3" fmla="*/ 6429081 h 6429081"/>
            </a:gdLst>
            <a:ahLst/>
            <a:cxnLst>
              <a:cxn ang="0">
                <a:pos x="connsiteX0" y="connsiteY0"/>
              </a:cxn>
              <a:cxn ang="0">
                <a:pos x="connsiteX1" y="connsiteY1"/>
              </a:cxn>
              <a:cxn ang="0">
                <a:pos x="connsiteX2" y="connsiteY2"/>
              </a:cxn>
              <a:cxn ang="0">
                <a:pos x="connsiteX3" y="connsiteY3"/>
              </a:cxn>
            </a:cxnLst>
            <a:rect l="l" t="t" r="r" b="b"/>
            <a:pathLst>
              <a:path w="7946796" h="6429081">
                <a:moveTo>
                  <a:pt x="0" y="0"/>
                </a:moveTo>
                <a:lnTo>
                  <a:pt x="7946796" y="0"/>
                </a:lnTo>
                <a:lnTo>
                  <a:pt x="7946796" y="6429081"/>
                </a:lnTo>
                <a:lnTo>
                  <a:pt x="0" y="6429081"/>
                </a:lnTo>
                <a:close/>
              </a:path>
            </a:pathLst>
          </a:custGeom>
        </p:spPr>
        <p:txBody>
          <a:bodyPr wrap="square">
            <a:noAutofit/>
          </a:bodyPr>
          <a:lstStyle/>
          <a:p>
            <a:endParaRPr lang="en-US"/>
          </a:p>
        </p:txBody>
      </p:sp>
    </p:spTree>
    <p:extLst>
      <p:ext uri="{BB962C8B-B14F-4D97-AF65-F5344CB8AC3E}">
        <p14:creationId xmlns:p14="http://schemas.microsoft.com/office/powerpoint/2010/main" val="933764855"/>
      </p:ext>
    </p:extLst>
  </p:cSld>
  <p:clrMapOvr>
    <a:masterClrMapping/>
  </p:clrMapOvr>
  <p:transition spd="med" advTm="1200">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216928" y="1681901"/>
            <a:ext cx="3758148" cy="3758148"/>
          </a:xfrm>
          <a:custGeom>
            <a:avLst/>
            <a:gdLst>
              <a:gd name="connsiteX0" fmla="*/ 1204097 w 2408194"/>
              <a:gd name="connsiteY0" fmla="*/ 0 h 2408194"/>
              <a:gd name="connsiteX1" fmla="*/ 2408194 w 2408194"/>
              <a:gd name="connsiteY1" fmla="*/ 1204097 h 2408194"/>
              <a:gd name="connsiteX2" fmla="*/ 1204097 w 2408194"/>
              <a:gd name="connsiteY2" fmla="*/ 2408194 h 2408194"/>
              <a:gd name="connsiteX3" fmla="*/ 0 w 2408194"/>
              <a:gd name="connsiteY3" fmla="*/ 1204097 h 2408194"/>
            </a:gdLst>
            <a:ahLst/>
            <a:cxnLst>
              <a:cxn ang="0">
                <a:pos x="connsiteX0" y="connsiteY0"/>
              </a:cxn>
              <a:cxn ang="0">
                <a:pos x="connsiteX1" y="connsiteY1"/>
              </a:cxn>
              <a:cxn ang="0">
                <a:pos x="connsiteX2" y="connsiteY2"/>
              </a:cxn>
              <a:cxn ang="0">
                <a:pos x="connsiteX3" y="connsiteY3"/>
              </a:cxn>
            </a:cxnLst>
            <a:rect l="l" t="t" r="r" b="b"/>
            <a:pathLst>
              <a:path w="2408194" h="2408194">
                <a:moveTo>
                  <a:pt x="1204097" y="0"/>
                </a:moveTo>
                <a:lnTo>
                  <a:pt x="2408194" y="1204097"/>
                </a:lnTo>
                <a:lnTo>
                  <a:pt x="1204097" y="2408194"/>
                </a:lnTo>
                <a:lnTo>
                  <a:pt x="0" y="1204097"/>
                </a:lnTo>
                <a:close/>
              </a:path>
            </a:pathLst>
          </a:custGeom>
        </p:spPr>
        <p:txBody>
          <a:bodyPr wrap="square">
            <a:noAutofit/>
          </a:bodyPr>
          <a:lstStyle/>
          <a:p>
            <a:endParaRPr lang="en-US"/>
          </a:p>
        </p:txBody>
      </p:sp>
    </p:spTree>
    <p:extLst>
      <p:ext uri="{BB962C8B-B14F-4D97-AF65-F5344CB8AC3E}">
        <p14:creationId xmlns:p14="http://schemas.microsoft.com/office/powerpoint/2010/main" val="1980576588"/>
      </p:ext>
    </p:extLst>
  </p:cSld>
  <p:clrMapOvr>
    <a:masterClrMapping/>
  </p:clrMapOvr>
  <p:transition spd="med" advTm="1200">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446619078"/>
      </p:ext>
    </p:extLst>
  </p:cSld>
  <p:clrMapOvr>
    <a:masterClrMapping/>
  </p:clrMapOvr>
  <p:transition spd="med" advTm="12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0321D34-64AB-4A56-AFDC-A9095EB66DDD}"/>
              </a:ext>
            </a:extLst>
          </p:cNvPr>
          <p:cNvSpPr/>
          <p:nvPr userDrawn="1"/>
        </p:nvSpPr>
        <p:spPr>
          <a:xfrm flipH="1">
            <a:off x="5130798" y="321255"/>
            <a:ext cx="1930402" cy="617756"/>
          </a:xfrm>
          <a:custGeom>
            <a:avLst/>
            <a:gdLst>
              <a:gd name="connsiteX0" fmla="*/ 1731223 w 2736810"/>
              <a:gd name="connsiteY0" fmla="*/ 8079 h 875818"/>
              <a:gd name="connsiteX1" fmla="*/ 2736810 w 2736810"/>
              <a:gd name="connsiteY1" fmla="*/ 8079 h 875818"/>
              <a:gd name="connsiteX2" fmla="*/ 2234017 w 2736810"/>
              <a:gd name="connsiteY2" fmla="*/ 875818 h 875818"/>
              <a:gd name="connsiteX3" fmla="*/ 1656001 w 2736810"/>
              <a:gd name="connsiteY3" fmla="*/ 3480 h 875818"/>
              <a:gd name="connsiteX4" fmla="*/ 2158794 w 2736810"/>
              <a:gd name="connsiteY4" fmla="*/ 871219 h 875818"/>
              <a:gd name="connsiteX5" fmla="*/ 1153207 w 2736810"/>
              <a:gd name="connsiteY5" fmla="*/ 871219 h 875818"/>
              <a:gd name="connsiteX6" fmla="*/ 502794 w 2736810"/>
              <a:gd name="connsiteY6" fmla="*/ 3480 h 875818"/>
              <a:gd name="connsiteX7" fmla="*/ 1005587 w 2736810"/>
              <a:gd name="connsiteY7" fmla="*/ 871219 h 875818"/>
              <a:gd name="connsiteX8" fmla="*/ 0 w 2736810"/>
              <a:gd name="connsiteY8" fmla="*/ 871219 h 875818"/>
              <a:gd name="connsiteX9" fmla="*/ 575190 w 2736810"/>
              <a:gd name="connsiteY9" fmla="*/ 0 h 875818"/>
              <a:gd name="connsiteX10" fmla="*/ 1580777 w 2736810"/>
              <a:gd name="connsiteY10" fmla="*/ 0 h 875818"/>
              <a:gd name="connsiteX11" fmla="*/ 1077984 w 2736810"/>
              <a:gd name="connsiteY11" fmla="*/ 867739 h 8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6810" h="875818">
                <a:moveTo>
                  <a:pt x="1731223" y="8079"/>
                </a:moveTo>
                <a:lnTo>
                  <a:pt x="2736810" y="8079"/>
                </a:lnTo>
                <a:lnTo>
                  <a:pt x="2234017" y="875818"/>
                </a:lnTo>
                <a:close/>
                <a:moveTo>
                  <a:pt x="1656001" y="3480"/>
                </a:moveTo>
                <a:lnTo>
                  <a:pt x="2158794" y="871219"/>
                </a:lnTo>
                <a:lnTo>
                  <a:pt x="1153207" y="871219"/>
                </a:lnTo>
                <a:close/>
                <a:moveTo>
                  <a:pt x="502794" y="3480"/>
                </a:moveTo>
                <a:lnTo>
                  <a:pt x="1005587" y="871219"/>
                </a:lnTo>
                <a:lnTo>
                  <a:pt x="0" y="871219"/>
                </a:lnTo>
                <a:close/>
                <a:moveTo>
                  <a:pt x="575190" y="0"/>
                </a:moveTo>
                <a:lnTo>
                  <a:pt x="1580777" y="0"/>
                </a:lnTo>
                <a:lnTo>
                  <a:pt x="1077984" y="867739"/>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4">
            <a:extLst>
              <a:ext uri="{FF2B5EF4-FFF2-40B4-BE49-F238E27FC236}">
                <a16:creationId xmlns:a16="http://schemas.microsoft.com/office/drawing/2014/main" id="{973E8908-1608-4FB1-92F6-986A9CE5751A}"/>
              </a:ext>
            </a:extLst>
          </p:cNvPr>
          <p:cNvSpPr txBox="1"/>
          <p:nvPr userDrawn="1"/>
        </p:nvSpPr>
        <p:spPr>
          <a:xfrm>
            <a:off x="2671780" y="939011"/>
            <a:ext cx="7094520" cy="461665"/>
          </a:xfrm>
          <a:prstGeom prst="rect">
            <a:avLst/>
          </a:prstGeom>
          <a:noFill/>
          <a:ln>
            <a:noFill/>
          </a:ln>
        </p:spPr>
        <p:txBody>
          <a:bodyPr wrap="square" rtlCol="0">
            <a:spAutoFit/>
          </a:bodyPr>
          <a:lstStyle/>
          <a:p>
            <a:pPr algn="ctr" defTabSz="457200"/>
            <a:r>
              <a:rPr lang="en-US" sz="2400" b="1" spc="300" dirty="0">
                <a:solidFill>
                  <a:schemeClr val="bg1">
                    <a:lumMod val="50000"/>
                  </a:schemeClr>
                </a:solidFill>
                <a:latin typeface="思源黑体" panose="020B0400000000000000" pitchFamily="34" charset="-122"/>
                <a:ea typeface="思源黑体" panose="020B0400000000000000" pitchFamily="34" charset="-122"/>
                <a:cs typeface="Playfair Display SC" charset="0"/>
              </a:rPr>
              <a:t>PEOPLE BEHIND THE SCENES</a:t>
            </a:r>
          </a:p>
        </p:txBody>
      </p:sp>
      <p:sp>
        <p:nvSpPr>
          <p:cNvPr id="4" name="任意多边形: 形状 3">
            <a:extLst>
              <a:ext uri="{FF2B5EF4-FFF2-40B4-BE49-F238E27FC236}">
                <a16:creationId xmlns:a16="http://schemas.microsoft.com/office/drawing/2014/main" id="{42033F31-7D01-4A1F-B129-5179B1DBB666}"/>
              </a:ext>
            </a:extLst>
          </p:cNvPr>
          <p:cNvSpPr/>
          <p:nvPr userDrawn="1"/>
        </p:nvSpPr>
        <p:spPr>
          <a:xfrm flipH="1" flipV="1">
            <a:off x="4679524" y="488306"/>
            <a:ext cx="526537" cy="454358"/>
          </a:xfrm>
          <a:custGeom>
            <a:avLst/>
            <a:gdLst>
              <a:gd name="connsiteX0" fmla="*/ 0 w 1005587"/>
              <a:gd name="connsiteY0" fmla="*/ 0 h 867739"/>
              <a:gd name="connsiteX1" fmla="*/ 1005587 w 1005587"/>
              <a:gd name="connsiteY1" fmla="*/ 0 h 867739"/>
              <a:gd name="connsiteX2" fmla="*/ 502794 w 1005587"/>
              <a:gd name="connsiteY2" fmla="*/ 867739 h 867739"/>
              <a:gd name="connsiteX3" fmla="*/ 0 w 1005587"/>
              <a:gd name="connsiteY3" fmla="*/ 0 h 867739"/>
            </a:gdLst>
            <a:ahLst/>
            <a:cxnLst>
              <a:cxn ang="0">
                <a:pos x="connsiteX0" y="connsiteY0"/>
              </a:cxn>
              <a:cxn ang="0">
                <a:pos x="connsiteX1" y="connsiteY1"/>
              </a:cxn>
              <a:cxn ang="0">
                <a:pos x="connsiteX2" y="connsiteY2"/>
              </a:cxn>
              <a:cxn ang="0">
                <a:pos x="connsiteX3" y="connsiteY3"/>
              </a:cxn>
            </a:cxnLst>
            <a:rect l="l" t="t" r="r" b="b"/>
            <a:pathLst>
              <a:path w="1005587" h="867739">
                <a:moveTo>
                  <a:pt x="0" y="0"/>
                </a:moveTo>
                <a:lnTo>
                  <a:pt x="1005587" y="0"/>
                </a:lnTo>
                <a:lnTo>
                  <a:pt x="502794" y="867739"/>
                </a:lnTo>
                <a:lnTo>
                  <a:pt x="0" y="0"/>
                </a:lnTo>
                <a:close/>
              </a:path>
            </a:pathLst>
          </a:cu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837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985261" y="0"/>
            <a:ext cx="5206738" cy="6858000"/>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80363150"/>
      </p:ext>
    </p:extLst>
  </p:cSld>
  <p:clrMapOvr>
    <a:masterClrMapping/>
  </p:clrMapOvr>
  <p:transition spd="med" advTm="1200">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410201" y="-1"/>
            <a:ext cx="6781799" cy="6858000"/>
          </a:xfrm>
          <a:custGeom>
            <a:avLst/>
            <a:gdLst>
              <a:gd name="connsiteX0" fmla="*/ 3163663 w 6781799"/>
              <a:gd name="connsiteY0" fmla="*/ 0 h 6858000"/>
              <a:gd name="connsiteX1" fmla="*/ 6781799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3163663" y="0"/>
                </a:moveTo>
                <a:lnTo>
                  <a:pt x="6781799" y="0"/>
                </a:lnTo>
                <a:lnTo>
                  <a:pt x="678179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282526145"/>
      </p:ext>
    </p:extLst>
  </p:cSld>
  <p:clrMapOvr>
    <a:masterClrMapping/>
  </p:clrMapOvr>
  <p:transition spd="med" advTm="1200">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6" name="Picture Placeholder 10"/>
          <p:cNvSpPr>
            <a:spLocks noGrp="1"/>
          </p:cNvSpPr>
          <p:nvPr>
            <p:ph type="pic" sz="quarter" idx="10"/>
          </p:nvPr>
        </p:nvSpPr>
        <p:spPr>
          <a:xfrm>
            <a:off x="7362683" y="-1"/>
            <a:ext cx="2564091" cy="6858000"/>
          </a:xfrm>
          <a:custGeom>
            <a:avLst/>
            <a:gdLst>
              <a:gd name="connsiteX0" fmla="*/ 0 w 2564091"/>
              <a:gd name="connsiteY0" fmla="*/ 0 h 6858000"/>
              <a:gd name="connsiteX1" fmla="*/ 2564091 w 2564091"/>
              <a:gd name="connsiteY1" fmla="*/ 0 h 6858000"/>
              <a:gd name="connsiteX2" fmla="*/ 2564091 w 2564091"/>
              <a:gd name="connsiteY2" fmla="*/ 6858000 h 6858000"/>
              <a:gd name="connsiteX3" fmla="*/ 0 w 25640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64091" h="6858000">
                <a:moveTo>
                  <a:pt x="0" y="0"/>
                </a:moveTo>
                <a:lnTo>
                  <a:pt x="2564091" y="0"/>
                </a:lnTo>
                <a:lnTo>
                  <a:pt x="25640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669657262"/>
      </p:ext>
    </p:extLst>
  </p:cSld>
  <p:clrMapOvr>
    <a:masterClrMapping/>
  </p:clrMapOvr>
  <p:transition spd="med" advTm="1200">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3680790"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6238461"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3680790"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9" name="Picture Placeholder 18"/>
          <p:cNvSpPr>
            <a:spLocks noGrp="1"/>
          </p:cNvSpPr>
          <p:nvPr>
            <p:ph type="pic" sz="quarter" idx="13"/>
          </p:nvPr>
        </p:nvSpPr>
        <p:spPr>
          <a:xfrm>
            <a:off x="6238461"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Tree>
    <p:extLst>
      <p:ext uri="{BB962C8B-B14F-4D97-AF65-F5344CB8AC3E}">
        <p14:creationId xmlns:p14="http://schemas.microsoft.com/office/powerpoint/2010/main" val="478818662"/>
      </p:ext>
    </p:extLst>
  </p:cSld>
  <p:clrMapOvr>
    <a:masterClrMapping/>
  </p:clrMapOvr>
  <p:transition spd="med" advTm="1200">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nvPr>
        </p:nvSpPr>
        <p:spPr>
          <a:xfrm>
            <a:off x="6096000" y="2018862"/>
            <a:ext cx="5419185" cy="895350"/>
          </a:xfrm>
        </p:spPr>
        <p:txBody>
          <a:bodyPr anchor="b">
            <a:normAutofit/>
          </a:bodyPr>
          <a:lstStyle>
            <a:lvl1pPr algn="l">
              <a:defRPr sz="2400" b="1" i="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097116" y="2914212"/>
            <a:ext cx="5419185" cy="1015623"/>
          </a:xfrm>
        </p:spPr>
        <p:txBody>
          <a:bodyPr anchor="t">
            <a:normAutofit/>
          </a:bodyPr>
          <a:lstStyle>
            <a:lvl1pPr marL="0" indent="0" algn="l">
              <a:lnSpc>
                <a:spcPct val="100000"/>
              </a:lnSpc>
              <a:buNone/>
              <a:defRPr sz="1100" i="1">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66926630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Rectangle 36">
            <a:extLst>
              <a:ext uri="{FF2B5EF4-FFF2-40B4-BE49-F238E27FC236}">
                <a16:creationId xmlns:a16="http://schemas.microsoft.com/office/drawing/2014/main" id="{171F461F-BE28-46F9-95AC-C24E2F5ED89E}"/>
              </a:ext>
            </a:extLst>
          </p:cNvPr>
          <p:cNvSpPr/>
          <p:nvPr userDrawn="1"/>
        </p:nvSpPr>
        <p:spPr>
          <a:xfrm>
            <a:off x="0" y="-1"/>
            <a:ext cx="12192000" cy="2027405"/>
          </a:xfrm>
          <a:prstGeom prst="rect">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979797"/>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 name="任意多边形: 形状 4">
            <a:extLst>
              <a:ext uri="{FF2B5EF4-FFF2-40B4-BE49-F238E27FC236}">
                <a16:creationId xmlns:a16="http://schemas.microsoft.com/office/drawing/2014/main" id="{22201715-8D06-4064-845C-9B9EB0561A3B}"/>
              </a:ext>
            </a:extLst>
          </p:cNvPr>
          <p:cNvSpPr/>
          <p:nvPr userDrawn="1"/>
        </p:nvSpPr>
        <p:spPr>
          <a:xfrm>
            <a:off x="5130798" y="321255"/>
            <a:ext cx="1930402" cy="617756"/>
          </a:xfrm>
          <a:custGeom>
            <a:avLst/>
            <a:gdLst>
              <a:gd name="connsiteX0" fmla="*/ 1731223 w 2736810"/>
              <a:gd name="connsiteY0" fmla="*/ 8079 h 875818"/>
              <a:gd name="connsiteX1" fmla="*/ 2736810 w 2736810"/>
              <a:gd name="connsiteY1" fmla="*/ 8079 h 875818"/>
              <a:gd name="connsiteX2" fmla="*/ 2234017 w 2736810"/>
              <a:gd name="connsiteY2" fmla="*/ 875818 h 875818"/>
              <a:gd name="connsiteX3" fmla="*/ 1656001 w 2736810"/>
              <a:gd name="connsiteY3" fmla="*/ 3480 h 875818"/>
              <a:gd name="connsiteX4" fmla="*/ 2158794 w 2736810"/>
              <a:gd name="connsiteY4" fmla="*/ 871219 h 875818"/>
              <a:gd name="connsiteX5" fmla="*/ 1153207 w 2736810"/>
              <a:gd name="connsiteY5" fmla="*/ 871219 h 875818"/>
              <a:gd name="connsiteX6" fmla="*/ 502794 w 2736810"/>
              <a:gd name="connsiteY6" fmla="*/ 3480 h 875818"/>
              <a:gd name="connsiteX7" fmla="*/ 1005587 w 2736810"/>
              <a:gd name="connsiteY7" fmla="*/ 871219 h 875818"/>
              <a:gd name="connsiteX8" fmla="*/ 0 w 2736810"/>
              <a:gd name="connsiteY8" fmla="*/ 871219 h 875818"/>
              <a:gd name="connsiteX9" fmla="*/ 575190 w 2736810"/>
              <a:gd name="connsiteY9" fmla="*/ 0 h 875818"/>
              <a:gd name="connsiteX10" fmla="*/ 1580777 w 2736810"/>
              <a:gd name="connsiteY10" fmla="*/ 0 h 875818"/>
              <a:gd name="connsiteX11" fmla="*/ 1077984 w 2736810"/>
              <a:gd name="connsiteY11" fmla="*/ 867739 h 8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6810" h="875818">
                <a:moveTo>
                  <a:pt x="1731223" y="8079"/>
                </a:moveTo>
                <a:lnTo>
                  <a:pt x="2736810" y="8079"/>
                </a:lnTo>
                <a:lnTo>
                  <a:pt x="2234017" y="875818"/>
                </a:lnTo>
                <a:close/>
                <a:moveTo>
                  <a:pt x="1656001" y="3480"/>
                </a:moveTo>
                <a:lnTo>
                  <a:pt x="2158794" y="871219"/>
                </a:lnTo>
                <a:lnTo>
                  <a:pt x="1153207" y="871219"/>
                </a:lnTo>
                <a:close/>
                <a:moveTo>
                  <a:pt x="502794" y="3480"/>
                </a:moveTo>
                <a:lnTo>
                  <a:pt x="1005587" y="871219"/>
                </a:lnTo>
                <a:lnTo>
                  <a:pt x="0" y="871219"/>
                </a:lnTo>
                <a:close/>
                <a:moveTo>
                  <a:pt x="575190" y="0"/>
                </a:moveTo>
                <a:lnTo>
                  <a:pt x="1580777" y="0"/>
                </a:lnTo>
                <a:lnTo>
                  <a:pt x="1077984" y="867739"/>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4">
            <a:extLst>
              <a:ext uri="{FF2B5EF4-FFF2-40B4-BE49-F238E27FC236}">
                <a16:creationId xmlns:a16="http://schemas.microsoft.com/office/drawing/2014/main" id="{60AB66CD-00EC-4928-9355-9EFBA40B970E}"/>
              </a:ext>
            </a:extLst>
          </p:cNvPr>
          <p:cNvSpPr txBox="1"/>
          <p:nvPr userDrawn="1"/>
        </p:nvSpPr>
        <p:spPr>
          <a:xfrm>
            <a:off x="2671780" y="939011"/>
            <a:ext cx="7094520" cy="461665"/>
          </a:xfrm>
          <a:prstGeom prst="rect">
            <a:avLst/>
          </a:prstGeom>
          <a:noFill/>
          <a:ln>
            <a:noFill/>
          </a:ln>
        </p:spPr>
        <p:txBody>
          <a:bodyPr wrap="square" rtlCol="0">
            <a:spAutoFit/>
          </a:bodyPr>
          <a:lstStyle/>
          <a:p>
            <a:pPr algn="ctr" defTabSz="457200"/>
            <a:r>
              <a:rPr lang="en-US" sz="2400" b="1" spc="300" dirty="0">
                <a:solidFill>
                  <a:schemeClr val="bg1">
                    <a:lumMod val="50000"/>
                  </a:schemeClr>
                </a:solidFill>
                <a:latin typeface="思源黑体" panose="020B0400000000000000" pitchFamily="34" charset="-122"/>
                <a:ea typeface="思源黑体" panose="020B0400000000000000" pitchFamily="34" charset="-122"/>
                <a:cs typeface="Playfair Display SC" charset="0"/>
              </a:rPr>
              <a:t>PEOPLE BEHIND THE SCENES</a:t>
            </a:r>
          </a:p>
        </p:txBody>
      </p:sp>
      <p:sp>
        <p:nvSpPr>
          <p:cNvPr id="7" name="任意多边形: 形状 6">
            <a:extLst>
              <a:ext uri="{FF2B5EF4-FFF2-40B4-BE49-F238E27FC236}">
                <a16:creationId xmlns:a16="http://schemas.microsoft.com/office/drawing/2014/main" id="{F4CC83BD-F2FD-45E4-9939-B98ED768B406}"/>
              </a:ext>
            </a:extLst>
          </p:cNvPr>
          <p:cNvSpPr/>
          <p:nvPr userDrawn="1"/>
        </p:nvSpPr>
        <p:spPr>
          <a:xfrm>
            <a:off x="4679524" y="488306"/>
            <a:ext cx="526537" cy="454358"/>
          </a:xfrm>
          <a:custGeom>
            <a:avLst/>
            <a:gdLst>
              <a:gd name="connsiteX0" fmla="*/ 0 w 1005587"/>
              <a:gd name="connsiteY0" fmla="*/ 0 h 867739"/>
              <a:gd name="connsiteX1" fmla="*/ 1005587 w 1005587"/>
              <a:gd name="connsiteY1" fmla="*/ 0 h 867739"/>
              <a:gd name="connsiteX2" fmla="*/ 502794 w 1005587"/>
              <a:gd name="connsiteY2" fmla="*/ 867739 h 867739"/>
              <a:gd name="connsiteX3" fmla="*/ 0 w 1005587"/>
              <a:gd name="connsiteY3" fmla="*/ 0 h 867739"/>
            </a:gdLst>
            <a:ahLst/>
            <a:cxnLst>
              <a:cxn ang="0">
                <a:pos x="connsiteX0" y="connsiteY0"/>
              </a:cxn>
              <a:cxn ang="0">
                <a:pos x="connsiteX1" y="connsiteY1"/>
              </a:cxn>
              <a:cxn ang="0">
                <a:pos x="connsiteX2" y="connsiteY2"/>
              </a:cxn>
              <a:cxn ang="0">
                <a:pos x="connsiteX3" y="connsiteY3"/>
              </a:cxn>
            </a:cxnLst>
            <a:rect l="l" t="t" r="r" b="b"/>
            <a:pathLst>
              <a:path w="1005587" h="867739">
                <a:moveTo>
                  <a:pt x="0" y="0"/>
                </a:moveTo>
                <a:lnTo>
                  <a:pt x="1005587" y="0"/>
                </a:lnTo>
                <a:lnTo>
                  <a:pt x="502794" y="86773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4">
            <a:extLst>
              <a:ext uri="{FF2B5EF4-FFF2-40B4-BE49-F238E27FC236}">
                <a16:creationId xmlns:a16="http://schemas.microsoft.com/office/drawing/2014/main" id="{0B143E26-4D23-4B96-BCF0-E9DE3C590D09}"/>
              </a:ext>
            </a:extLst>
          </p:cNvPr>
          <p:cNvSpPr txBox="1"/>
          <p:nvPr userDrawn="1"/>
        </p:nvSpPr>
        <p:spPr>
          <a:xfrm>
            <a:off x="4710668" y="1383598"/>
            <a:ext cx="2815802" cy="259238"/>
          </a:xfrm>
          <a:prstGeom prst="rect">
            <a:avLst/>
          </a:prstGeom>
          <a:noFill/>
        </p:spPr>
        <p:txBody>
          <a:bodyPr wrap="square" rtlCol="0">
            <a:spAutoFit/>
          </a:bodyPr>
          <a:lstStyle/>
          <a:p>
            <a:pPr algn="ctr" defTabSz="457200">
              <a:lnSpc>
                <a:spcPct val="150000"/>
              </a:lnSpc>
            </a:pPr>
            <a:r>
              <a:rPr lang="en-US" sz="900" b="1" spc="300" dirty="0">
                <a:solidFill>
                  <a:srgbClr val="979797"/>
                </a:solidFill>
                <a:latin typeface="思源黑体" panose="020B0400000000000000" pitchFamily="34" charset="-122"/>
                <a:ea typeface="思源黑体" panose="020B0400000000000000" pitchFamily="34" charset="-122"/>
                <a:cs typeface="Montserrat Semi" charset="0"/>
                <a:sym typeface="思源黑体" panose="020B0400000000000000" pitchFamily="34" charset="-122"/>
              </a:rPr>
              <a:t>WRITE SOMETHING HERE</a:t>
            </a:r>
          </a:p>
        </p:txBody>
      </p:sp>
    </p:spTree>
    <p:extLst>
      <p:ext uri="{BB962C8B-B14F-4D97-AF65-F5344CB8AC3E}">
        <p14:creationId xmlns:p14="http://schemas.microsoft.com/office/powerpoint/2010/main" val="182619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910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4742F3E-182A-4E42-99A7-A84D607325D2}" type="datetimeFigureOut">
              <a:rPr lang="zh-CN" altLang="en-US" smtClean="0"/>
              <a:t>2022/12/7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795879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4742F3E-182A-4E42-99A7-A84D607325D2}" type="datetimeFigureOut">
              <a:rPr lang="zh-CN" altLang="en-US" smtClean="0"/>
              <a:t>2022/12/7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1454625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4742F3E-182A-4E42-99A7-A84D607325D2}" type="datetimeFigureOut">
              <a:rPr lang="zh-CN" altLang="en-US" smtClean="0"/>
              <a:t>2022/12/7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176789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4742F3E-182A-4E42-99A7-A84D607325D2}" type="datetimeFigureOut">
              <a:rPr lang="zh-CN" altLang="en-US" smtClean="0"/>
              <a:t>2022/12/7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377635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4742F3E-182A-4E42-99A7-A84D607325D2}" type="datetimeFigureOut">
              <a:rPr lang="zh-CN" altLang="en-US" smtClean="0"/>
              <a:t>2022/12/7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2119643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42F3E-182A-4E42-99A7-A84D607325D2}" type="datetimeFigureOut">
              <a:rPr lang="zh-CN" altLang="en-US" smtClean="0"/>
              <a:t>2022/12/7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906702701"/>
      </p:ext>
    </p:extLst>
  </p:cSld>
  <p:clrMap bg1="lt1" tx1="dk1" bg2="lt2" tx2="dk2" accent1="accent1" accent2="accent2" accent3="accent3" accent4="accent4" accent5="accent5" accent6="accent6" hlink="hlink" folHlink="folHlink"/>
  <p:sldLayoutIdLst>
    <p:sldLayoutId id="2147483703" r:id="rId1"/>
    <p:sldLayoutId id="2147483708" r:id="rId2"/>
    <p:sldLayoutId id="2147483709" r:id="rId3"/>
    <p:sldLayoutId id="2147483710" r:id="rId4"/>
    <p:sldLayoutId id="2147483697" r:id="rId5"/>
    <p:sldLayoutId id="2147483698" r:id="rId6"/>
    <p:sldLayoutId id="2147483700" r:id="rId7"/>
    <p:sldLayoutId id="2147483701" r:id="rId8"/>
    <p:sldLayoutId id="2147483702" r:id="rId9"/>
    <p:sldLayoutId id="2147483704" r:id="rId10"/>
    <p:sldLayoutId id="2147483705" r:id="rId11"/>
    <p:sldLayoutId id="2147483706" r:id="rId12"/>
    <p:sldLayoutId id="2147483707" r:id="rId13"/>
    <p:sldLayoutId id="2147483713" r:id="rId14"/>
    <p:sldLayoutId id="2147483714" r:id="rId15"/>
    <p:sldLayoutId id="2147483715" r:id="rId16"/>
    <p:sldLayoutId id="2147483716" r:id="rId17"/>
    <p:sldLayoutId id="2147483718" r:id="rId18"/>
    <p:sldLayoutId id="2147483719" r:id="rId19"/>
    <p:sldLayoutId id="2147483720" r:id="rId20"/>
    <p:sldLayoutId id="2147483722" r:id="rId21"/>
    <p:sldLayoutId id="2147483723" r:id="rId22"/>
    <p:sldLayoutId id="2147483725" r:id="rId23"/>
    <p:sldLayoutId id="214748372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1.jpg"/><Relationship Id="rId7" Type="http://schemas.openxmlformats.org/officeDocument/2006/relationships/image" Target="../media/image51.jp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54.jpg"/><Relationship Id="rId4" Type="http://schemas.openxmlformats.org/officeDocument/2006/relationships/image" Target="../media/image53.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6D5A2A85-19FA-463B-8524-9DC43288106C}"/>
              </a:ext>
            </a:extLst>
          </p:cNvPr>
          <p:cNvSpPr/>
          <p:nvPr/>
        </p:nvSpPr>
        <p:spPr>
          <a:xfrm>
            <a:off x="0" y="0"/>
            <a:ext cx="12192000" cy="6858000"/>
          </a:xfrm>
          <a:prstGeom prst="rect">
            <a:avLst/>
          </a:prstGeom>
          <a:blipFill dpi="0" rotWithShape="1">
            <a:blip r:embed="rId5">
              <a:alphaModFix amt="6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Jingsheng</a:t>
            </a:r>
            <a:r>
              <a:rPr lang="en-US" altLang="zh-CN" dirty="0"/>
              <a:t> Zhang</a:t>
            </a:r>
            <a:endParaRPr lang="zh-CN" altLang="en-US" dirty="0"/>
          </a:p>
        </p:txBody>
      </p:sp>
      <p:grpSp>
        <p:nvGrpSpPr>
          <p:cNvPr id="15" name="组合 14">
            <a:extLst>
              <a:ext uri="{FF2B5EF4-FFF2-40B4-BE49-F238E27FC236}">
                <a16:creationId xmlns:a16="http://schemas.microsoft.com/office/drawing/2014/main" id="{AB118F70-4972-4B13-B48F-DF9E3405AB3A}"/>
              </a:ext>
            </a:extLst>
          </p:cNvPr>
          <p:cNvGrpSpPr/>
          <p:nvPr/>
        </p:nvGrpSpPr>
        <p:grpSpPr>
          <a:xfrm>
            <a:off x="3187702" y="1276350"/>
            <a:ext cx="5464175" cy="4305300"/>
            <a:chOff x="3187702" y="1276350"/>
            <a:chExt cx="5464175" cy="4305300"/>
          </a:xfrm>
        </p:grpSpPr>
        <p:grpSp>
          <p:nvGrpSpPr>
            <p:cNvPr id="7" name="组合 6">
              <a:extLst>
                <a:ext uri="{FF2B5EF4-FFF2-40B4-BE49-F238E27FC236}">
                  <a16:creationId xmlns:a16="http://schemas.microsoft.com/office/drawing/2014/main" id="{A38666FD-76E8-4D72-A540-3AC80DF5CD0E}"/>
                </a:ext>
              </a:extLst>
            </p:cNvPr>
            <p:cNvGrpSpPr/>
            <p:nvPr/>
          </p:nvGrpSpPr>
          <p:grpSpPr>
            <a:xfrm>
              <a:off x="3187702" y="1276350"/>
              <a:ext cx="5464175" cy="4305300"/>
              <a:chOff x="3365500" y="1009650"/>
              <a:chExt cx="5464175" cy="4545371"/>
            </a:xfrm>
          </p:grpSpPr>
          <p:sp>
            <p:nvSpPr>
              <p:cNvPr id="5" name="Freeform 5">
                <a:extLst>
                  <a:ext uri="{FF2B5EF4-FFF2-40B4-BE49-F238E27FC236}">
                    <a16:creationId xmlns:a16="http://schemas.microsoft.com/office/drawing/2014/main" id="{108032EC-BA02-4CFD-BF00-614D3D642E16}"/>
                  </a:ext>
                </a:extLst>
              </p:cNvPr>
              <p:cNvSpPr>
                <a:spLocks/>
              </p:cNvSpPr>
              <p:nvPr/>
            </p:nvSpPr>
            <p:spPr bwMode="auto">
              <a:xfrm>
                <a:off x="3365500" y="1009650"/>
                <a:ext cx="5464175" cy="849313"/>
              </a:xfrm>
              <a:custGeom>
                <a:avLst/>
                <a:gdLst>
                  <a:gd name="T0" fmla="*/ 3135 w 3442"/>
                  <a:gd name="T1" fmla="*/ 535 h 535"/>
                  <a:gd name="T2" fmla="*/ 3442 w 3442"/>
                  <a:gd name="T3" fmla="*/ 0 h 535"/>
                  <a:gd name="T4" fmla="*/ 1721 w 3442"/>
                  <a:gd name="T5" fmla="*/ 0 h 535"/>
                  <a:gd name="T6" fmla="*/ 0 w 3442"/>
                  <a:gd name="T7" fmla="*/ 0 h 535"/>
                  <a:gd name="T8" fmla="*/ 310 w 3442"/>
                  <a:gd name="T9" fmla="*/ 535 h 535"/>
                </a:gdLst>
                <a:ahLst/>
                <a:cxnLst>
                  <a:cxn ang="0">
                    <a:pos x="T0" y="T1"/>
                  </a:cxn>
                  <a:cxn ang="0">
                    <a:pos x="T2" y="T3"/>
                  </a:cxn>
                  <a:cxn ang="0">
                    <a:pos x="T4" y="T5"/>
                  </a:cxn>
                  <a:cxn ang="0">
                    <a:pos x="T6" y="T7"/>
                  </a:cxn>
                  <a:cxn ang="0">
                    <a:pos x="T8" y="T9"/>
                  </a:cxn>
                </a:cxnLst>
                <a:rect l="0" t="0" r="r" b="b"/>
                <a:pathLst>
                  <a:path w="3442" h="535">
                    <a:moveTo>
                      <a:pt x="3135" y="535"/>
                    </a:moveTo>
                    <a:lnTo>
                      <a:pt x="3442" y="0"/>
                    </a:lnTo>
                    <a:lnTo>
                      <a:pt x="1721" y="0"/>
                    </a:lnTo>
                    <a:lnTo>
                      <a:pt x="0" y="0"/>
                    </a:lnTo>
                    <a:lnTo>
                      <a:pt x="310" y="535"/>
                    </a:lnTo>
                  </a:path>
                </a:pathLst>
              </a:custGeom>
              <a:noFill/>
              <a:ln w="2047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3343313D-453B-433F-AE29-ADDA1866596D}"/>
                  </a:ext>
                </a:extLst>
              </p:cNvPr>
              <p:cNvSpPr>
                <a:spLocks/>
              </p:cNvSpPr>
              <p:nvPr/>
            </p:nvSpPr>
            <p:spPr bwMode="auto">
              <a:xfrm>
                <a:off x="4375150" y="2912311"/>
                <a:ext cx="3444875" cy="2642710"/>
              </a:xfrm>
              <a:custGeom>
                <a:avLst/>
                <a:gdLst>
                  <a:gd name="T0" fmla="*/ 0 w 2170"/>
                  <a:gd name="T1" fmla="*/ 0 h 1882"/>
                  <a:gd name="T2" fmla="*/ 225 w 2170"/>
                  <a:gd name="T3" fmla="*/ 390 h 1882"/>
                  <a:gd name="T4" fmla="*/ 1085 w 2170"/>
                  <a:gd name="T5" fmla="*/ 1882 h 1882"/>
                  <a:gd name="T6" fmla="*/ 1946 w 2170"/>
                  <a:gd name="T7" fmla="*/ 390 h 1882"/>
                  <a:gd name="T8" fmla="*/ 2170 w 2170"/>
                  <a:gd name="T9" fmla="*/ 0 h 1882"/>
                </a:gdLst>
                <a:ahLst/>
                <a:cxnLst>
                  <a:cxn ang="0">
                    <a:pos x="T0" y="T1"/>
                  </a:cxn>
                  <a:cxn ang="0">
                    <a:pos x="T2" y="T3"/>
                  </a:cxn>
                  <a:cxn ang="0">
                    <a:pos x="T4" y="T5"/>
                  </a:cxn>
                  <a:cxn ang="0">
                    <a:pos x="T6" y="T7"/>
                  </a:cxn>
                  <a:cxn ang="0">
                    <a:pos x="T8" y="T9"/>
                  </a:cxn>
                </a:cxnLst>
                <a:rect l="0" t="0" r="r" b="b"/>
                <a:pathLst>
                  <a:path w="2170" h="1882">
                    <a:moveTo>
                      <a:pt x="0" y="0"/>
                    </a:moveTo>
                    <a:lnTo>
                      <a:pt x="225" y="390"/>
                    </a:lnTo>
                    <a:lnTo>
                      <a:pt x="1085" y="1882"/>
                    </a:lnTo>
                    <a:lnTo>
                      <a:pt x="1946" y="390"/>
                    </a:lnTo>
                    <a:lnTo>
                      <a:pt x="2170" y="0"/>
                    </a:lnTo>
                  </a:path>
                </a:pathLst>
              </a:custGeom>
              <a:noFill/>
              <a:ln w="2047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a:extLst>
                <a:ext uri="{FF2B5EF4-FFF2-40B4-BE49-F238E27FC236}">
                  <a16:creationId xmlns:a16="http://schemas.microsoft.com/office/drawing/2014/main" id="{CBB3CC6E-58C0-409F-B81B-A00A1C7C8BBA}"/>
                </a:ext>
              </a:extLst>
            </p:cNvPr>
            <p:cNvSpPr/>
            <p:nvPr/>
          </p:nvSpPr>
          <p:spPr>
            <a:xfrm>
              <a:off x="3756345" y="2054565"/>
              <a:ext cx="4585452" cy="1015663"/>
            </a:xfrm>
            <a:prstGeom prst="rect">
              <a:avLst/>
            </a:prstGeom>
          </p:spPr>
          <p:txBody>
            <a:bodyPr wrap="square">
              <a:spAutoFit/>
            </a:bodyPr>
            <a:lstStyle/>
            <a:p>
              <a:r>
                <a:rPr lang="en-US" altLang="zh-CN" sz="1800" dirty="0">
                  <a:effectLst/>
                  <a:latin typeface="Times New Roman" panose="02020603050405020304" pitchFamily="18" charset="0"/>
                  <a:ea typeface="DengXian" panose="02010600030101010101" pitchFamily="2" charset="-122"/>
                </a:rPr>
                <a:t>How much percentage does COVID-19 change the attitude of Twitter users towards Wuhan using sentiment analysis?</a:t>
              </a:r>
              <a:r>
                <a:rPr lang="zh-CN" altLang="zh-CN" sz="2400" dirty="0">
                  <a:effectLst/>
                </a:rPr>
                <a:t> </a:t>
              </a:r>
              <a:endParaRPr lang="en-US" altLang="zh-CN" sz="2400" spc="-150" dirty="0">
                <a:solidFill>
                  <a:schemeClr val="bg1"/>
                </a:solidFill>
                <a:latin typeface="思源黑体 CN Heavy" panose="020B0A00000000000000" pitchFamily="34" charset="-122"/>
                <a:ea typeface="思源黑体 CN Heavy" panose="020B0A00000000000000" pitchFamily="34" charset="-122"/>
              </a:endParaRPr>
            </a:p>
          </p:txBody>
        </p:sp>
      </p:grpSp>
      <p:pic>
        <p:nvPicPr>
          <p:cNvPr id="14" name="预览图_千图网_编号34358180">
            <a:hlinkClick r:id="" action="ppaction://media"/>
            <a:extLst>
              <a:ext uri="{FF2B5EF4-FFF2-40B4-BE49-F238E27FC236}">
                <a16:creationId xmlns:a16="http://schemas.microsoft.com/office/drawing/2014/main" id="{BE6B6DA6-084D-4F79-AC93-7E44168DE86D}"/>
              </a:ext>
            </a:extLst>
          </p:cNvPr>
          <p:cNvPicPr>
            <a:picLocks noChangeAspect="1"/>
          </p:cNvPicPr>
          <p:nvPr>
            <a:audioFile r:link="rId2"/>
            <p:extLst>
              <p:ext uri="{DAA4B4D4-6D71-4841-9C94-3DE7FCFB9230}">
                <p14:media xmlns:p14="http://schemas.microsoft.com/office/powerpoint/2010/main" r:embed="rId1">
                  <p14:fade in="250" out="250"/>
                </p14:media>
              </p:ext>
            </p:extLst>
          </p:nvPr>
        </p:nvPicPr>
        <p:blipFill>
          <a:blip r:embed="rId6"/>
          <a:stretch>
            <a:fillRect/>
          </a:stretch>
        </p:blipFill>
        <p:spPr>
          <a:xfrm>
            <a:off x="-2209800" y="-2438400"/>
            <a:ext cx="609600" cy="609600"/>
          </a:xfrm>
          <a:prstGeom prst="rect">
            <a:avLst/>
          </a:prstGeom>
        </p:spPr>
      </p:pic>
    </p:spTree>
    <p:extLst>
      <p:ext uri="{BB962C8B-B14F-4D97-AF65-F5344CB8AC3E}">
        <p14:creationId xmlns:p14="http://schemas.microsoft.com/office/powerpoint/2010/main" val="127636433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45" presetClass="entr" presetSubtype="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anim calcmode="lin" valueType="num">
                                      <p:cBhvr>
                                        <p:cTn id="11" dur="2000" fill="hold"/>
                                        <p:tgtEl>
                                          <p:spTgt spid="15"/>
                                        </p:tgtEl>
                                        <p:attrNameLst>
                                          <p:attrName>ppt_w</p:attrName>
                                        </p:attrNameLst>
                                      </p:cBhvr>
                                      <p:tavLst>
                                        <p:tav tm="0" fmla="#ppt_w*sin(2.5*pi*$)">
                                          <p:val>
                                            <p:fltVal val="0"/>
                                          </p:val>
                                        </p:tav>
                                        <p:tav tm="100000">
                                          <p:val>
                                            <p:fltVal val="1"/>
                                          </p:val>
                                        </p:tav>
                                      </p:tavLst>
                                    </p:anim>
                                    <p:anim calcmode="lin" valueType="num">
                                      <p:cBhvr>
                                        <p:cTn id="12" dur="2000" fill="hold"/>
                                        <p:tgtEl>
                                          <p:spTgt spid="15"/>
                                        </p:tgtEl>
                                        <p:attrNameLst>
                                          <p:attrName>ppt_h</p:attrName>
                                        </p:attrNameLst>
                                      </p:cBhvr>
                                      <p:tavLst>
                                        <p:tav tm="0">
                                          <p:val>
                                            <p:strVal val="#ppt_h"/>
                                          </p:val>
                                        </p:tav>
                                        <p:tav tm="100000">
                                          <p:val>
                                            <p:strVal val="#ppt_h"/>
                                          </p:val>
                                        </p:tav>
                                      </p:tavLst>
                                    </p:anim>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7" repeatCount="indefinite" fill="remove" display="0">
                  <p:stCondLst>
                    <p:cond delay="indefinite"/>
                  </p:stCondLst>
                  <p:endCondLst>
                    <p:cond evt="onStopAudio" delay="0">
                      <p:tgtEl>
                        <p:sldTgt/>
                      </p:tgtEl>
                    </p:cond>
                  </p:endCondLst>
                </p:cTn>
                <p:tgtEl>
                  <p:spTgt spid="14"/>
                </p:tgtEl>
              </p:cMediaNode>
            </p:audio>
          </p:childTnLst>
        </p:cTn>
      </p:par>
    </p:tnLst>
    <p:bldLst>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6772275" y="-4724400"/>
            <a:ext cx="5419725" cy="895350"/>
          </a:xfrm>
        </p:spPr>
        <p:txBody>
          <a:bodyPr>
            <a:normAutofit fontScale="90000"/>
          </a:bodyPr>
          <a:lstStyle/>
          <a:p>
            <a:r>
              <a:rPr lang="en-US" altLang="zh-CN" dirty="0">
                <a:latin typeface="思源黑体" panose="020B0400000000000000" pitchFamily="34" charset="-122"/>
                <a:ea typeface="思源黑体" panose="020B0400000000000000" pitchFamily="34" charset="-122"/>
                <a:sym typeface="思源黑体" panose="020B0400000000000000" pitchFamily="34" charset="-122"/>
              </a:rPr>
              <a:t>Section Header Here</a:t>
            </a: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文本占位符 5"/>
          <p:cNvSpPr>
            <a:spLocks noGrp="1"/>
          </p:cNvSpPr>
          <p:nvPr>
            <p:ph type="body" idx="4294967295"/>
          </p:nvPr>
        </p:nvSpPr>
        <p:spPr>
          <a:xfrm>
            <a:off x="6772275" y="-3829050"/>
            <a:ext cx="5419725" cy="1014412"/>
          </a:xfrm>
        </p:spPr>
        <p:txBody>
          <a:bodyPr>
            <a:normAutofit fontScale="85000" lnSpcReduction="20000"/>
          </a:bodyPr>
          <a:lstStyle/>
          <a:p>
            <a:pPr lvl="0"/>
            <a:r>
              <a:rPr lang="en-US" altLang="zh-CN" dirty="0">
                <a:latin typeface="思源黑体" panose="020B0400000000000000" pitchFamily="34" charset="-122"/>
                <a:ea typeface="思源黑体" panose="020B0400000000000000" pitchFamily="34" charset="-122"/>
                <a:sym typeface="思源黑体" panose="020B0400000000000000" pitchFamily="34" charset="-122"/>
              </a:rPr>
              <a:t>Supporting text here.</a:t>
            </a:r>
          </a:p>
          <a:p>
            <a:pPr lvl="0"/>
            <a:r>
              <a:rPr lang="en-US" altLang="zh-CN" dirty="0">
                <a:latin typeface="思源黑体" panose="020B0400000000000000" pitchFamily="34" charset="-122"/>
                <a:ea typeface="思源黑体" panose="020B0400000000000000" pitchFamily="34" charset="-122"/>
                <a:sym typeface="思源黑体" panose="020B0400000000000000" pitchFamily="34" charset="-122"/>
              </a:rPr>
              <a:t>When you copy &amp; paste, choose "keep text only" option.</a:t>
            </a: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2140341" y="-4537384"/>
            <a:ext cx="1628352" cy="1415791"/>
          </a:xfrm>
          <a:prstGeom prst="rect">
            <a:avLst/>
          </a:prstGeom>
          <a:noFill/>
          <a:ln w="117475">
            <a:noFill/>
          </a:ln>
        </p:spPr>
        <p:txBody>
          <a:bodyPr wrap="none" rtlCol="0">
            <a:prstTxWarp prst="textPlain">
              <a:avLst/>
            </a:prstTxWarp>
            <a:spAutoFit/>
          </a:bodyPr>
          <a:lstStyle/>
          <a:p>
            <a:r>
              <a:rPr lang="en-US" altLang="zh-CN" spc="100" dirty="0">
                <a:solidFill>
                  <a:srgbClr val="F3F3F3"/>
                </a:solidFill>
                <a:latin typeface="思源黑体" panose="020B0400000000000000" pitchFamily="34" charset="-122"/>
                <a:ea typeface="思源黑体" panose="020B0400000000000000" pitchFamily="34" charset="-122"/>
                <a:cs typeface="Arial" panose="020B0604020202020204" pitchFamily="34" charset="0"/>
                <a:sym typeface="思源黑体" panose="020B0400000000000000" pitchFamily="34" charset="-122"/>
              </a:rPr>
              <a:t>/01</a:t>
            </a:r>
            <a:endParaRPr lang="zh-CN" altLang="en-US" spc="100" dirty="0">
              <a:solidFill>
                <a:srgbClr val="F3F3F3"/>
              </a:solidFill>
              <a:latin typeface="思源黑体" panose="020B0400000000000000" pitchFamily="34" charset="-122"/>
              <a:ea typeface="思源黑体" panose="020B0400000000000000" pitchFamily="34" charset="-122"/>
              <a:cs typeface="Arial" panose="020B0604020202020204" pitchFamily="34" charset="0"/>
              <a:sym typeface="思源黑体" panose="020B0400000000000000" pitchFamily="34" charset="-122"/>
            </a:endParaRPr>
          </a:p>
        </p:txBody>
      </p:sp>
      <p:grpSp>
        <p:nvGrpSpPr>
          <p:cNvPr id="7" name="组合 6">
            <a:extLst>
              <a:ext uri="{FF2B5EF4-FFF2-40B4-BE49-F238E27FC236}">
                <a16:creationId xmlns:a16="http://schemas.microsoft.com/office/drawing/2014/main" id="{141CD6CB-C364-4355-B94A-E97D7682418D}"/>
              </a:ext>
            </a:extLst>
          </p:cNvPr>
          <p:cNvGrpSpPr/>
          <p:nvPr/>
        </p:nvGrpSpPr>
        <p:grpSpPr>
          <a:xfrm>
            <a:off x="4452079" y="689564"/>
            <a:ext cx="3287842" cy="2834346"/>
            <a:chOff x="4592062" y="2144757"/>
            <a:chExt cx="3287842" cy="2834346"/>
          </a:xfrm>
        </p:grpSpPr>
        <p:sp>
          <p:nvSpPr>
            <p:cNvPr id="8" name="等腰三角形 7">
              <a:extLst>
                <a:ext uri="{FF2B5EF4-FFF2-40B4-BE49-F238E27FC236}">
                  <a16:creationId xmlns:a16="http://schemas.microsoft.com/office/drawing/2014/main" id="{9328BDF2-5408-498F-A2D5-40487F6E8BB6}"/>
                </a:ext>
              </a:extLst>
            </p:cNvPr>
            <p:cNvSpPr/>
            <p:nvPr/>
          </p:nvSpPr>
          <p:spPr>
            <a:xfrm flipV="1">
              <a:off x="4592062" y="2144757"/>
              <a:ext cx="3287842" cy="2834346"/>
            </a:xfrm>
            <a:prstGeom prst="triangle">
              <a:avLst/>
            </a:prstGeom>
            <a:blipFill>
              <a:blip r:embed="rId3"/>
              <a:stretch>
                <a:fillRect/>
              </a:stretch>
            </a:blipFill>
            <a:ln w="1238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a typeface="思源黑体" panose="020B0400000000000000" pitchFamily="34" charset="-122"/>
              </a:endParaRPr>
            </a:p>
          </p:txBody>
        </p:sp>
        <p:sp>
          <p:nvSpPr>
            <p:cNvPr id="10" name="文本框 9">
              <a:extLst>
                <a:ext uri="{FF2B5EF4-FFF2-40B4-BE49-F238E27FC236}">
                  <a16:creationId xmlns:a16="http://schemas.microsoft.com/office/drawing/2014/main" id="{893C38AA-330E-4021-9DD6-F9C8C90D6D21}"/>
                </a:ext>
              </a:extLst>
            </p:cNvPr>
            <p:cNvSpPr txBox="1"/>
            <p:nvPr/>
          </p:nvSpPr>
          <p:spPr>
            <a:xfrm>
              <a:off x="5332895" y="2178684"/>
              <a:ext cx="1803700" cy="1862048"/>
            </a:xfrm>
            <a:prstGeom prst="rect">
              <a:avLst/>
            </a:prstGeom>
            <a:noFill/>
          </p:spPr>
          <p:txBody>
            <a:bodyPr wrap="none" rtlCol="0">
              <a:spAutoFit/>
            </a:bodyPr>
            <a:lstStyle/>
            <a:p>
              <a:pPr algn="ctr"/>
              <a:r>
                <a:rPr lang="en-US" altLang="zh-CN" sz="11500" dirty="0">
                  <a:solidFill>
                    <a:schemeClr val="bg1"/>
                  </a:solidFill>
                  <a:latin typeface="思源黑体" panose="020B0400000000000000" pitchFamily="34" charset="-122"/>
                  <a:ea typeface="思源黑体" panose="020B0400000000000000" pitchFamily="34" charset="-122"/>
                  <a:cs typeface="Arial" panose="020B0604020202020204" pitchFamily="34" charset="0"/>
                </a:rPr>
                <a:t>03</a:t>
              </a:r>
              <a:endParaRPr lang="zh-CN" altLang="en-US" sz="11500" dirty="0">
                <a:solidFill>
                  <a:schemeClr val="bg1"/>
                </a:solidFill>
                <a:latin typeface="思源黑体" panose="020B0400000000000000" pitchFamily="34" charset="-122"/>
                <a:ea typeface="思源黑体" panose="020B0400000000000000" pitchFamily="34" charset="-122"/>
                <a:cs typeface="Arial" panose="020B0604020202020204" pitchFamily="34" charset="0"/>
              </a:endParaRPr>
            </a:p>
          </p:txBody>
        </p:sp>
      </p:grpSp>
      <p:sp>
        <p:nvSpPr>
          <p:cNvPr id="11" name="文本框 10">
            <a:extLst>
              <a:ext uri="{FF2B5EF4-FFF2-40B4-BE49-F238E27FC236}">
                <a16:creationId xmlns:a16="http://schemas.microsoft.com/office/drawing/2014/main" id="{D382AB6D-C8BA-4ED5-B686-065D013EF6EC}"/>
              </a:ext>
            </a:extLst>
          </p:cNvPr>
          <p:cNvSpPr txBox="1"/>
          <p:nvPr/>
        </p:nvSpPr>
        <p:spPr>
          <a:xfrm>
            <a:off x="3284536" y="3523910"/>
            <a:ext cx="5620449" cy="1569660"/>
          </a:xfrm>
          <a:prstGeom prst="rect">
            <a:avLst/>
          </a:prstGeom>
          <a:noFill/>
        </p:spPr>
        <p:txBody>
          <a:bodyPr wrap="none" rtlCol="0">
            <a:spAutoFit/>
          </a:bodyPr>
          <a:lstStyle/>
          <a:p>
            <a:pPr>
              <a:spcBef>
                <a:spcPct val="0"/>
              </a:spcBef>
            </a:pPr>
            <a:r>
              <a:rPr lang="en-US" altLang="zh-CN" sz="48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Theory</a:t>
            </a:r>
            <a:r>
              <a:rPr lang="zh-CN" altLang="en-US" sz="48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 </a:t>
            </a:r>
            <a:r>
              <a:rPr lang="en-US" altLang="zh-CN" sz="48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Section And </a:t>
            </a:r>
          </a:p>
          <a:p>
            <a:pPr>
              <a:spcBef>
                <a:spcPct val="0"/>
              </a:spcBef>
            </a:pPr>
            <a:r>
              <a:rPr lang="en-US" altLang="zh-CN" sz="48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Testable Hypothesis</a:t>
            </a:r>
          </a:p>
        </p:txBody>
      </p:sp>
      <p:sp>
        <p:nvSpPr>
          <p:cNvPr id="12" name="等腰三角形 11">
            <a:extLst>
              <a:ext uri="{FF2B5EF4-FFF2-40B4-BE49-F238E27FC236}">
                <a16:creationId xmlns:a16="http://schemas.microsoft.com/office/drawing/2014/main" id="{8E7C3D14-2A20-45F8-B278-82757A23D7D8}"/>
              </a:ext>
            </a:extLst>
          </p:cNvPr>
          <p:cNvSpPr/>
          <p:nvPr/>
        </p:nvSpPr>
        <p:spPr>
          <a:xfrm rot="10800000" flipV="1">
            <a:off x="4450841" y="5307649"/>
            <a:ext cx="3287842" cy="2834346"/>
          </a:xfrm>
          <a:prstGeom prst="triangl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a typeface="思源黑体" panose="020B0400000000000000" pitchFamily="34" charset="-122"/>
            </a:endParaRPr>
          </a:p>
        </p:txBody>
      </p:sp>
    </p:spTree>
    <p:extLst>
      <p:ext uri="{BB962C8B-B14F-4D97-AF65-F5344CB8AC3E}">
        <p14:creationId xmlns:p14="http://schemas.microsoft.com/office/powerpoint/2010/main" val="356049405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a:extLst>
              <a:ext uri="{FF2B5EF4-FFF2-40B4-BE49-F238E27FC236}">
                <a16:creationId xmlns:a16="http://schemas.microsoft.com/office/drawing/2014/main" id="{08E6698F-C2EE-4C38-AD54-7F56355B422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832" r="16832"/>
          <a:stretch>
            <a:fillRect/>
          </a:stretch>
        </p:blipFill>
        <p:spPr/>
      </p:pic>
      <p:sp>
        <p:nvSpPr>
          <p:cNvPr id="5" name="Rectangle 4"/>
          <p:cNvSpPr/>
          <p:nvPr/>
        </p:nvSpPr>
        <p:spPr>
          <a:xfrm>
            <a:off x="895547" y="838986"/>
            <a:ext cx="2733773" cy="2733773"/>
          </a:xfrm>
          <a:prstGeom prst="rect">
            <a:avLst/>
          </a:prstGeom>
          <a:no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TextBox 5"/>
          <p:cNvSpPr txBox="1"/>
          <p:nvPr/>
        </p:nvSpPr>
        <p:spPr>
          <a:xfrm>
            <a:off x="1666685" y="2377057"/>
            <a:ext cx="1726115" cy="523220"/>
          </a:xfrm>
          <a:prstGeom prst="rect">
            <a:avLst/>
          </a:prstGeom>
          <a:noFill/>
        </p:spPr>
        <p:txBody>
          <a:bodyPr wrap="none" rtlCol="0">
            <a:spAutoFit/>
          </a:bodyPr>
          <a:lstStyle/>
          <a:p>
            <a:pPr algn="r"/>
            <a:r>
              <a:rPr lang="en-US" sz="2800" dirty="0">
                <a:solidFill>
                  <a:schemeClr val="tx1">
                    <a:lumMod val="75000"/>
                    <a:lumOff val="25000"/>
                  </a:schemeClr>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Variables</a:t>
            </a:r>
          </a:p>
        </p:txBody>
      </p:sp>
      <p:cxnSp>
        <p:nvCxnSpPr>
          <p:cNvPr id="7" name="Straight Connector 6"/>
          <p:cNvCxnSpPr/>
          <p:nvPr/>
        </p:nvCxnSpPr>
        <p:spPr>
          <a:xfrm>
            <a:off x="2684030" y="2135461"/>
            <a:ext cx="56454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086525" y="3438998"/>
            <a:ext cx="4382742" cy="3478388"/>
          </a:xfrm>
          <a:prstGeom prst="rect">
            <a:avLst/>
          </a:prstGeom>
        </p:spPr>
        <p:txBody>
          <a:bodyPr wrap="square">
            <a:spAutoFit/>
          </a:bodyPr>
          <a:lstStyle/>
          <a:p>
            <a:pPr marR="53340" indent="266700" algn="just">
              <a:lnSpc>
                <a:spcPct val="200000"/>
              </a:lnSpc>
              <a:spcBef>
                <a:spcPts val="1200"/>
              </a:spcBef>
              <a:spcAft>
                <a:spcPts val="1200"/>
              </a:spcAft>
            </a:pP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In this research, the independent variable will be time, which varies from 6 months before COVID-19 first breaks out in Wuhan and 24 months after COVID-19 first breaks out in Wuhan on a monthly basis. The dependent variable will be the attitude of Twitter users to Wuhan behind tweets using sentiment analysis and topic modeling to get the percentage of positive and negative attitudes.</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grpSp>
        <p:nvGrpSpPr>
          <p:cNvPr id="10" name="组合 9">
            <a:extLst>
              <a:ext uri="{FF2B5EF4-FFF2-40B4-BE49-F238E27FC236}">
                <a16:creationId xmlns:a16="http://schemas.microsoft.com/office/drawing/2014/main" id="{098161EF-0CCE-49FB-AE68-1A9CD0C631E9}"/>
              </a:ext>
            </a:extLst>
          </p:cNvPr>
          <p:cNvGrpSpPr/>
          <p:nvPr/>
        </p:nvGrpSpPr>
        <p:grpSpPr>
          <a:xfrm>
            <a:off x="2684030" y="1176519"/>
            <a:ext cx="2381676" cy="621409"/>
            <a:chOff x="2684030" y="1176519"/>
            <a:chExt cx="2381676" cy="621409"/>
          </a:xfrm>
        </p:grpSpPr>
        <p:sp>
          <p:nvSpPr>
            <p:cNvPr id="13" name="任意多边形: 形状 12">
              <a:extLst>
                <a:ext uri="{FF2B5EF4-FFF2-40B4-BE49-F238E27FC236}">
                  <a16:creationId xmlns:a16="http://schemas.microsoft.com/office/drawing/2014/main" id="{053B507A-6C15-4B8E-BC14-84D5970647A6}"/>
                </a:ext>
              </a:extLst>
            </p:cNvPr>
            <p:cNvSpPr/>
            <p:nvPr/>
          </p:nvSpPr>
          <p:spPr>
            <a:xfrm flipH="1">
              <a:off x="3135304" y="1176519"/>
              <a:ext cx="1930402" cy="617756"/>
            </a:xfrm>
            <a:custGeom>
              <a:avLst/>
              <a:gdLst>
                <a:gd name="connsiteX0" fmla="*/ 1731223 w 2736810"/>
                <a:gd name="connsiteY0" fmla="*/ 8079 h 875818"/>
                <a:gd name="connsiteX1" fmla="*/ 2736810 w 2736810"/>
                <a:gd name="connsiteY1" fmla="*/ 8079 h 875818"/>
                <a:gd name="connsiteX2" fmla="*/ 2234017 w 2736810"/>
                <a:gd name="connsiteY2" fmla="*/ 875818 h 875818"/>
                <a:gd name="connsiteX3" fmla="*/ 1656001 w 2736810"/>
                <a:gd name="connsiteY3" fmla="*/ 3480 h 875818"/>
                <a:gd name="connsiteX4" fmla="*/ 2158794 w 2736810"/>
                <a:gd name="connsiteY4" fmla="*/ 871219 h 875818"/>
                <a:gd name="connsiteX5" fmla="*/ 1153207 w 2736810"/>
                <a:gd name="connsiteY5" fmla="*/ 871219 h 875818"/>
                <a:gd name="connsiteX6" fmla="*/ 502794 w 2736810"/>
                <a:gd name="connsiteY6" fmla="*/ 3480 h 875818"/>
                <a:gd name="connsiteX7" fmla="*/ 1005587 w 2736810"/>
                <a:gd name="connsiteY7" fmla="*/ 871219 h 875818"/>
                <a:gd name="connsiteX8" fmla="*/ 0 w 2736810"/>
                <a:gd name="connsiteY8" fmla="*/ 871219 h 875818"/>
                <a:gd name="connsiteX9" fmla="*/ 575190 w 2736810"/>
                <a:gd name="connsiteY9" fmla="*/ 0 h 875818"/>
                <a:gd name="connsiteX10" fmla="*/ 1580777 w 2736810"/>
                <a:gd name="connsiteY10" fmla="*/ 0 h 875818"/>
                <a:gd name="connsiteX11" fmla="*/ 1077984 w 2736810"/>
                <a:gd name="connsiteY11" fmla="*/ 867739 h 8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6810" h="875818">
                  <a:moveTo>
                    <a:pt x="1731223" y="8079"/>
                  </a:moveTo>
                  <a:lnTo>
                    <a:pt x="2736810" y="8079"/>
                  </a:lnTo>
                  <a:lnTo>
                    <a:pt x="2234017" y="875818"/>
                  </a:lnTo>
                  <a:close/>
                  <a:moveTo>
                    <a:pt x="1656001" y="3480"/>
                  </a:moveTo>
                  <a:lnTo>
                    <a:pt x="2158794" y="871219"/>
                  </a:lnTo>
                  <a:lnTo>
                    <a:pt x="1153207" y="871219"/>
                  </a:lnTo>
                  <a:close/>
                  <a:moveTo>
                    <a:pt x="502794" y="3480"/>
                  </a:moveTo>
                  <a:lnTo>
                    <a:pt x="1005587" y="871219"/>
                  </a:lnTo>
                  <a:lnTo>
                    <a:pt x="0" y="871219"/>
                  </a:lnTo>
                  <a:close/>
                  <a:moveTo>
                    <a:pt x="575190" y="0"/>
                  </a:moveTo>
                  <a:lnTo>
                    <a:pt x="1580777" y="0"/>
                  </a:lnTo>
                  <a:lnTo>
                    <a:pt x="1077984" y="867739"/>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任意多边形: 形状 13">
              <a:extLst>
                <a:ext uri="{FF2B5EF4-FFF2-40B4-BE49-F238E27FC236}">
                  <a16:creationId xmlns:a16="http://schemas.microsoft.com/office/drawing/2014/main" id="{9DFC2B88-070C-4751-951E-E28AD38E6A92}"/>
                </a:ext>
              </a:extLst>
            </p:cNvPr>
            <p:cNvSpPr/>
            <p:nvPr/>
          </p:nvSpPr>
          <p:spPr>
            <a:xfrm flipH="1" flipV="1">
              <a:off x="2684030" y="1343570"/>
              <a:ext cx="526537" cy="454358"/>
            </a:xfrm>
            <a:custGeom>
              <a:avLst/>
              <a:gdLst>
                <a:gd name="connsiteX0" fmla="*/ 0 w 1005587"/>
                <a:gd name="connsiteY0" fmla="*/ 0 h 867739"/>
                <a:gd name="connsiteX1" fmla="*/ 1005587 w 1005587"/>
                <a:gd name="connsiteY1" fmla="*/ 0 h 867739"/>
                <a:gd name="connsiteX2" fmla="*/ 502794 w 1005587"/>
                <a:gd name="connsiteY2" fmla="*/ 867739 h 867739"/>
                <a:gd name="connsiteX3" fmla="*/ 0 w 1005587"/>
                <a:gd name="connsiteY3" fmla="*/ 0 h 867739"/>
              </a:gdLst>
              <a:ahLst/>
              <a:cxnLst>
                <a:cxn ang="0">
                  <a:pos x="connsiteX0" y="connsiteY0"/>
                </a:cxn>
                <a:cxn ang="0">
                  <a:pos x="connsiteX1" y="connsiteY1"/>
                </a:cxn>
                <a:cxn ang="0">
                  <a:pos x="connsiteX2" y="connsiteY2"/>
                </a:cxn>
                <a:cxn ang="0">
                  <a:pos x="connsiteX3" y="connsiteY3"/>
                </a:cxn>
              </a:cxnLst>
              <a:rect l="l" t="t" r="r" b="b"/>
              <a:pathLst>
                <a:path w="1005587" h="867739">
                  <a:moveTo>
                    <a:pt x="0" y="0"/>
                  </a:moveTo>
                  <a:lnTo>
                    <a:pt x="1005587" y="0"/>
                  </a:lnTo>
                  <a:lnTo>
                    <a:pt x="502794" y="867739"/>
                  </a:lnTo>
                  <a:lnTo>
                    <a:pt x="0" y="0"/>
                  </a:lnTo>
                  <a:close/>
                </a:path>
              </a:pathLst>
            </a:cu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spTree>
    <p:extLst>
      <p:ext uri="{BB962C8B-B14F-4D97-AF65-F5344CB8AC3E}">
        <p14:creationId xmlns:p14="http://schemas.microsoft.com/office/powerpoint/2010/main" val="211898380"/>
      </p:ext>
    </p:extLst>
  </p:cSld>
  <p:clrMapOvr>
    <a:masterClrMapping/>
  </p:clrMapOvr>
  <p:transition spd="med" advClick="0" advTm="2000">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78378" y="1603226"/>
            <a:ext cx="3461204" cy="830997"/>
          </a:xfrm>
          <a:prstGeom prst="rect">
            <a:avLst/>
          </a:prstGeom>
          <a:noFill/>
        </p:spPr>
        <p:txBody>
          <a:bodyPr wrap="none" rtlCol="0">
            <a:spAutoFit/>
          </a:bodyPr>
          <a:lstStyle/>
          <a:p>
            <a:r>
              <a:rPr lang="en-US" sz="4800" dirty="0">
                <a:solidFill>
                  <a:schemeClr val="tx1">
                    <a:lumMod val="75000"/>
                    <a:lumOff val="25000"/>
                  </a:schemeClr>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Hypothesis</a:t>
            </a:r>
          </a:p>
        </p:txBody>
      </p:sp>
      <p:sp>
        <p:nvSpPr>
          <p:cNvPr id="7" name="Rectangle 6"/>
          <p:cNvSpPr/>
          <p:nvPr/>
        </p:nvSpPr>
        <p:spPr>
          <a:xfrm>
            <a:off x="853218" y="2430570"/>
            <a:ext cx="4437289" cy="2414187"/>
          </a:xfrm>
          <a:prstGeom prst="rect">
            <a:avLst/>
          </a:prstGeom>
        </p:spPr>
        <p:txBody>
          <a:bodyPr wrap="square">
            <a:spAutoFit/>
          </a:bodyPr>
          <a:lstStyle/>
          <a:p>
            <a:pPr marR="53340" indent="266700" algn="just">
              <a:lnSpc>
                <a:spcPct val="200000"/>
              </a:lnSpc>
              <a:spcBef>
                <a:spcPts val="1200"/>
              </a:spcBef>
              <a:spcAft>
                <a:spcPts val="1200"/>
              </a:spcAft>
            </a:pPr>
            <a:r>
              <a:rPr lang="en-US" altLang="zh-CN" sz="1100" kern="100" dirty="0">
                <a:effectLst/>
                <a:latin typeface="Times New Roman" panose="02020603050405020304" pitchFamily="18" charset="0"/>
                <a:ea typeface="DengXian" panose="02010600030101010101" pitchFamily="2" charset="-122"/>
                <a:cs typeface="Times New Roman" panose="02020603050405020304" pitchFamily="18" charset="0"/>
              </a:rPr>
              <a:t>One potential counterargument might be that the percentage of positive and negative attitudes changed when COVID-19 first broke out and didn’t change much after COVID-19 broke out until now. The null hypothesis is: There is less than a 30 percent change in attitudes of Twitter users toward Wuhan after the COVID-19 pandemic. The alternative hypothesis: There is more than a 30 percent change in attitudes of Twitter users toward Wuhan after the COVID-19 pandemic.</a:t>
            </a:r>
            <a:endParaRPr lang="zh-CN" alt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9" name="任意多边形: 形状 8">
            <a:extLst>
              <a:ext uri="{FF2B5EF4-FFF2-40B4-BE49-F238E27FC236}">
                <a16:creationId xmlns:a16="http://schemas.microsoft.com/office/drawing/2014/main" id="{1A62562E-55BE-4954-BC3C-774573DA5130}"/>
              </a:ext>
            </a:extLst>
          </p:cNvPr>
          <p:cNvSpPr/>
          <p:nvPr/>
        </p:nvSpPr>
        <p:spPr>
          <a:xfrm flipH="1">
            <a:off x="2960254" y="925762"/>
            <a:ext cx="1930402" cy="617756"/>
          </a:xfrm>
          <a:custGeom>
            <a:avLst/>
            <a:gdLst>
              <a:gd name="connsiteX0" fmla="*/ 1731223 w 2736810"/>
              <a:gd name="connsiteY0" fmla="*/ 8079 h 875818"/>
              <a:gd name="connsiteX1" fmla="*/ 2736810 w 2736810"/>
              <a:gd name="connsiteY1" fmla="*/ 8079 h 875818"/>
              <a:gd name="connsiteX2" fmla="*/ 2234017 w 2736810"/>
              <a:gd name="connsiteY2" fmla="*/ 875818 h 875818"/>
              <a:gd name="connsiteX3" fmla="*/ 1656001 w 2736810"/>
              <a:gd name="connsiteY3" fmla="*/ 3480 h 875818"/>
              <a:gd name="connsiteX4" fmla="*/ 2158794 w 2736810"/>
              <a:gd name="connsiteY4" fmla="*/ 871219 h 875818"/>
              <a:gd name="connsiteX5" fmla="*/ 1153207 w 2736810"/>
              <a:gd name="connsiteY5" fmla="*/ 871219 h 875818"/>
              <a:gd name="connsiteX6" fmla="*/ 502794 w 2736810"/>
              <a:gd name="connsiteY6" fmla="*/ 3480 h 875818"/>
              <a:gd name="connsiteX7" fmla="*/ 1005587 w 2736810"/>
              <a:gd name="connsiteY7" fmla="*/ 871219 h 875818"/>
              <a:gd name="connsiteX8" fmla="*/ 0 w 2736810"/>
              <a:gd name="connsiteY8" fmla="*/ 871219 h 875818"/>
              <a:gd name="connsiteX9" fmla="*/ 575190 w 2736810"/>
              <a:gd name="connsiteY9" fmla="*/ 0 h 875818"/>
              <a:gd name="connsiteX10" fmla="*/ 1580777 w 2736810"/>
              <a:gd name="connsiteY10" fmla="*/ 0 h 875818"/>
              <a:gd name="connsiteX11" fmla="*/ 1077984 w 2736810"/>
              <a:gd name="connsiteY11" fmla="*/ 867739 h 8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6810" h="875818">
                <a:moveTo>
                  <a:pt x="1731223" y="8079"/>
                </a:moveTo>
                <a:lnTo>
                  <a:pt x="2736810" y="8079"/>
                </a:lnTo>
                <a:lnTo>
                  <a:pt x="2234017" y="875818"/>
                </a:lnTo>
                <a:close/>
                <a:moveTo>
                  <a:pt x="1656001" y="3480"/>
                </a:moveTo>
                <a:lnTo>
                  <a:pt x="2158794" y="871219"/>
                </a:lnTo>
                <a:lnTo>
                  <a:pt x="1153207" y="871219"/>
                </a:lnTo>
                <a:close/>
                <a:moveTo>
                  <a:pt x="502794" y="3480"/>
                </a:moveTo>
                <a:lnTo>
                  <a:pt x="1005587" y="871219"/>
                </a:lnTo>
                <a:lnTo>
                  <a:pt x="0" y="871219"/>
                </a:lnTo>
                <a:close/>
                <a:moveTo>
                  <a:pt x="575190" y="0"/>
                </a:moveTo>
                <a:lnTo>
                  <a:pt x="1580777" y="0"/>
                </a:lnTo>
                <a:lnTo>
                  <a:pt x="1077984" y="867739"/>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 name="任意多边形: 形状 9">
            <a:extLst>
              <a:ext uri="{FF2B5EF4-FFF2-40B4-BE49-F238E27FC236}">
                <a16:creationId xmlns:a16="http://schemas.microsoft.com/office/drawing/2014/main" id="{60C698A0-7701-4508-A325-C43929478B6F}"/>
              </a:ext>
            </a:extLst>
          </p:cNvPr>
          <p:cNvSpPr/>
          <p:nvPr/>
        </p:nvSpPr>
        <p:spPr>
          <a:xfrm flipH="1" flipV="1">
            <a:off x="2508980" y="1092813"/>
            <a:ext cx="526537" cy="454358"/>
          </a:xfrm>
          <a:custGeom>
            <a:avLst/>
            <a:gdLst>
              <a:gd name="connsiteX0" fmla="*/ 0 w 1005587"/>
              <a:gd name="connsiteY0" fmla="*/ 0 h 867739"/>
              <a:gd name="connsiteX1" fmla="*/ 1005587 w 1005587"/>
              <a:gd name="connsiteY1" fmla="*/ 0 h 867739"/>
              <a:gd name="connsiteX2" fmla="*/ 502794 w 1005587"/>
              <a:gd name="connsiteY2" fmla="*/ 867739 h 867739"/>
              <a:gd name="connsiteX3" fmla="*/ 0 w 1005587"/>
              <a:gd name="connsiteY3" fmla="*/ 0 h 867739"/>
            </a:gdLst>
            <a:ahLst/>
            <a:cxnLst>
              <a:cxn ang="0">
                <a:pos x="connsiteX0" y="connsiteY0"/>
              </a:cxn>
              <a:cxn ang="0">
                <a:pos x="connsiteX1" y="connsiteY1"/>
              </a:cxn>
              <a:cxn ang="0">
                <a:pos x="connsiteX2" y="connsiteY2"/>
              </a:cxn>
              <a:cxn ang="0">
                <a:pos x="connsiteX3" y="connsiteY3"/>
              </a:cxn>
            </a:cxnLst>
            <a:rect l="l" t="t" r="r" b="b"/>
            <a:pathLst>
              <a:path w="1005587" h="867739">
                <a:moveTo>
                  <a:pt x="0" y="0"/>
                </a:moveTo>
                <a:lnTo>
                  <a:pt x="1005587" y="0"/>
                </a:lnTo>
                <a:lnTo>
                  <a:pt x="502794" y="867739"/>
                </a:lnTo>
                <a:lnTo>
                  <a:pt x="0" y="0"/>
                </a:lnTo>
                <a:close/>
              </a:path>
            </a:pathLst>
          </a:cu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8" name="图片占位符 7">
            <a:extLst>
              <a:ext uri="{FF2B5EF4-FFF2-40B4-BE49-F238E27FC236}">
                <a16:creationId xmlns:a16="http://schemas.microsoft.com/office/drawing/2014/main" id="{8B551851-59A8-4042-9D4A-0CEE0661CEB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800" r="6800"/>
          <a:stretch>
            <a:fillRect/>
          </a:stretch>
        </p:blipFill>
        <p:spPr/>
      </p:pic>
    </p:spTree>
    <p:extLst>
      <p:ext uri="{BB962C8B-B14F-4D97-AF65-F5344CB8AC3E}">
        <p14:creationId xmlns:p14="http://schemas.microsoft.com/office/powerpoint/2010/main" val="1224191398"/>
      </p:ext>
    </p:extLst>
  </p:cSld>
  <p:clrMapOvr>
    <a:masterClrMapping/>
  </p:clrMapOvr>
  <p:transition spd="med" advClick="0" advTm="2000">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68447673-9318-47DF-8191-5138579B630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4288" r="34288"/>
          <a:stretch>
            <a:fillRect/>
          </a:stretch>
        </p:blipFill>
        <p:spPr/>
      </p:pic>
      <p:sp>
        <p:nvSpPr>
          <p:cNvPr id="5" name="Rectangle 4"/>
          <p:cNvSpPr/>
          <p:nvPr/>
        </p:nvSpPr>
        <p:spPr>
          <a:xfrm>
            <a:off x="3902041" y="2429047"/>
            <a:ext cx="3695307" cy="3695307"/>
          </a:xfrm>
          <a:prstGeom prst="rect">
            <a:avLst/>
          </a:prstGeom>
          <a:no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TextBox 5"/>
          <p:cNvSpPr txBox="1"/>
          <p:nvPr/>
        </p:nvSpPr>
        <p:spPr>
          <a:xfrm>
            <a:off x="4344551" y="4626994"/>
            <a:ext cx="1727589" cy="646331"/>
          </a:xfrm>
          <a:prstGeom prst="rect">
            <a:avLst/>
          </a:prstGeom>
          <a:noFill/>
        </p:spPr>
        <p:txBody>
          <a:bodyPr wrap="none" rtlCol="0">
            <a:spAutoFit/>
          </a:bodyPr>
          <a:lstStyle/>
          <a:p>
            <a:r>
              <a:rPr lang="en-US" sz="3600" dirty="0">
                <a:solidFill>
                  <a:schemeClr val="tx1">
                    <a:lumMod val="75000"/>
                    <a:lumOff val="25000"/>
                  </a:schemeClr>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Theory</a:t>
            </a:r>
          </a:p>
        </p:txBody>
      </p:sp>
      <p:cxnSp>
        <p:nvCxnSpPr>
          <p:cNvPr id="7" name="Straight Connector 6"/>
          <p:cNvCxnSpPr/>
          <p:nvPr/>
        </p:nvCxnSpPr>
        <p:spPr>
          <a:xfrm>
            <a:off x="4458574" y="4423105"/>
            <a:ext cx="56454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61754" y="566678"/>
            <a:ext cx="3428113" cy="4524315"/>
          </a:xfrm>
          <a:prstGeom prst="rect">
            <a:avLst/>
          </a:prstGeom>
        </p:spPr>
        <p:txBody>
          <a:bodyPr wrap="square">
            <a:spAutoFit/>
          </a:bodyPr>
          <a:lstStyle/>
          <a:p>
            <a:pPr algn="r"/>
            <a:r>
              <a:rPr lang="en-US" altLang="zh-CN" sz="1800" dirty="0">
                <a:effectLst/>
                <a:latin typeface="Times New Roman" panose="02020603050405020304" pitchFamily="18" charset="0"/>
                <a:ea typeface="DengXian" panose="02010600030101010101" pitchFamily="2" charset="-122"/>
              </a:rPr>
              <a:t>From an objective point of view, before the outbreak of COVID-19, people's attitude towards Wuhan should be more positive, or 50-50. Until the start of COVID-19, the public's attitude towards Wuhan should begin to gradually turn negative. as s trend may continue to climb until it peaks in the United States with the outbreak of the pandemic. At the peak, it may last for a period, three months, or even six months, and then slowly decline as the vaccine is produced and promoted and the epidemic is controlled. </a:t>
            </a:r>
            <a:endParaRPr lang="en-US" sz="1200" dirty="0">
              <a:solidFill>
                <a:schemeClr val="tx1">
                  <a:lumMod val="75000"/>
                  <a:lumOff val="25000"/>
                </a:schemeClr>
              </a:solidFill>
              <a:latin typeface="思源黑体" panose="020B0400000000000000" pitchFamily="34" charset="-122"/>
              <a:ea typeface="思源黑体" panose="020B0400000000000000" pitchFamily="34" charset="-122"/>
              <a:cs typeface="Roboto Thin" charset="0"/>
              <a:sym typeface="思源黑体" panose="020B0400000000000000" pitchFamily="34" charset="-122"/>
            </a:endParaRPr>
          </a:p>
        </p:txBody>
      </p:sp>
      <p:grpSp>
        <p:nvGrpSpPr>
          <p:cNvPr id="2" name="组合 1">
            <a:extLst>
              <a:ext uri="{FF2B5EF4-FFF2-40B4-BE49-F238E27FC236}">
                <a16:creationId xmlns:a16="http://schemas.microsoft.com/office/drawing/2014/main" id="{58C26358-290E-48CF-BBC6-F5361A194FE8}"/>
              </a:ext>
            </a:extLst>
          </p:cNvPr>
          <p:cNvGrpSpPr/>
          <p:nvPr/>
        </p:nvGrpSpPr>
        <p:grpSpPr>
          <a:xfrm>
            <a:off x="4242373" y="3964413"/>
            <a:ext cx="1285912" cy="374050"/>
            <a:chOff x="4242373" y="3964413"/>
            <a:chExt cx="1285912" cy="374050"/>
          </a:xfrm>
        </p:grpSpPr>
        <p:sp>
          <p:nvSpPr>
            <p:cNvPr id="10" name="任意多边形: 形状 9">
              <a:extLst>
                <a:ext uri="{FF2B5EF4-FFF2-40B4-BE49-F238E27FC236}">
                  <a16:creationId xmlns:a16="http://schemas.microsoft.com/office/drawing/2014/main" id="{9FF9D59C-8F26-4B6E-BC0A-2EEE30F452D0}"/>
                </a:ext>
              </a:extLst>
            </p:cNvPr>
            <p:cNvSpPr/>
            <p:nvPr/>
          </p:nvSpPr>
          <p:spPr>
            <a:xfrm flipH="1">
              <a:off x="4517952" y="3964413"/>
              <a:ext cx="1010333" cy="323321"/>
            </a:xfrm>
            <a:custGeom>
              <a:avLst/>
              <a:gdLst>
                <a:gd name="connsiteX0" fmla="*/ 1731223 w 2736810"/>
                <a:gd name="connsiteY0" fmla="*/ 8079 h 875818"/>
                <a:gd name="connsiteX1" fmla="*/ 2736810 w 2736810"/>
                <a:gd name="connsiteY1" fmla="*/ 8079 h 875818"/>
                <a:gd name="connsiteX2" fmla="*/ 2234017 w 2736810"/>
                <a:gd name="connsiteY2" fmla="*/ 875818 h 875818"/>
                <a:gd name="connsiteX3" fmla="*/ 1656001 w 2736810"/>
                <a:gd name="connsiteY3" fmla="*/ 3480 h 875818"/>
                <a:gd name="connsiteX4" fmla="*/ 2158794 w 2736810"/>
                <a:gd name="connsiteY4" fmla="*/ 871219 h 875818"/>
                <a:gd name="connsiteX5" fmla="*/ 1153207 w 2736810"/>
                <a:gd name="connsiteY5" fmla="*/ 871219 h 875818"/>
                <a:gd name="connsiteX6" fmla="*/ 502794 w 2736810"/>
                <a:gd name="connsiteY6" fmla="*/ 3480 h 875818"/>
                <a:gd name="connsiteX7" fmla="*/ 1005587 w 2736810"/>
                <a:gd name="connsiteY7" fmla="*/ 871219 h 875818"/>
                <a:gd name="connsiteX8" fmla="*/ 0 w 2736810"/>
                <a:gd name="connsiteY8" fmla="*/ 871219 h 875818"/>
                <a:gd name="connsiteX9" fmla="*/ 575190 w 2736810"/>
                <a:gd name="connsiteY9" fmla="*/ 0 h 875818"/>
                <a:gd name="connsiteX10" fmla="*/ 1580777 w 2736810"/>
                <a:gd name="connsiteY10" fmla="*/ 0 h 875818"/>
                <a:gd name="connsiteX11" fmla="*/ 1077984 w 2736810"/>
                <a:gd name="connsiteY11" fmla="*/ 867739 h 8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6810" h="875818">
                  <a:moveTo>
                    <a:pt x="1731223" y="8079"/>
                  </a:moveTo>
                  <a:lnTo>
                    <a:pt x="2736810" y="8079"/>
                  </a:lnTo>
                  <a:lnTo>
                    <a:pt x="2234017" y="875818"/>
                  </a:lnTo>
                  <a:close/>
                  <a:moveTo>
                    <a:pt x="1656001" y="3480"/>
                  </a:moveTo>
                  <a:lnTo>
                    <a:pt x="2158794" y="871219"/>
                  </a:lnTo>
                  <a:lnTo>
                    <a:pt x="1153207" y="871219"/>
                  </a:lnTo>
                  <a:close/>
                  <a:moveTo>
                    <a:pt x="502794" y="3480"/>
                  </a:moveTo>
                  <a:lnTo>
                    <a:pt x="1005587" y="871219"/>
                  </a:lnTo>
                  <a:lnTo>
                    <a:pt x="0" y="871219"/>
                  </a:lnTo>
                  <a:close/>
                  <a:moveTo>
                    <a:pt x="575190" y="0"/>
                  </a:moveTo>
                  <a:lnTo>
                    <a:pt x="1580777" y="0"/>
                  </a:lnTo>
                  <a:lnTo>
                    <a:pt x="1077984" y="867739"/>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 name="任意多边形: 形状 10">
              <a:extLst>
                <a:ext uri="{FF2B5EF4-FFF2-40B4-BE49-F238E27FC236}">
                  <a16:creationId xmlns:a16="http://schemas.microsoft.com/office/drawing/2014/main" id="{5459A764-55D2-4526-9F6A-E2A9C2454211}"/>
                </a:ext>
              </a:extLst>
            </p:cNvPr>
            <p:cNvSpPr/>
            <p:nvPr/>
          </p:nvSpPr>
          <p:spPr>
            <a:xfrm flipH="1" flipV="1">
              <a:off x="4242373" y="4100661"/>
              <a:ext cx="275579" cy="237802"/>
            </a:xfrm>
            <a:custGeom>
              <a:avLst/>
              <a:gdLst>
                <a:gd name="connsiteX0" fmla="*/ 0 w 1005587"/>
                <a:gd name="connsiteY0" fmla="*/ 0 h 867739"/>
                <a:gd name="connsiteX1" fmla="*/ 1005587 w 1005587"/>
                <a:gd name="connsiteY1" fmla="*/ 0 h 867739"/>
                <a:gd name="connsiteX2" fmla="*/ 502794 w 1005587"/>
                <a:gd name="connsiteY2" fmla="*/ 867739 h 867739"/>
                <a:gd name="connsiteX3" fmla="*/ 0 w 1005587"/>
                <a:gd name="connsiteY3" fmla="*/ 0 h 867739"/>
              </a:gdLst>
              <a:ahLst/>
              <a:cxnLst>
                <a:cxn ang="0">
                  <a:pos x="connsiteX0" y="connsiteY0"/>
                </a:cxn>
                <a:cxn ang="0">
                  <a:pos x="connsiteX1" y="connsiteY1"/>
                </a:cxn>
                <a:cxn ang="0">
                  <a:pos x="connsiteX2" y="connsiteY2"/>
                </a:cxn>
                <a:cxn ang="0">
                  <a:pos x="connsiteX3" y="connsiteY3"/>
                </a:cxn>
              </a:cxnLst>
              <a:rect l="l" t="t" r="r" b="b"/>
              <a:pathLst>
                <a:path w="1005587" h="867739">
                  <a:moveTo>
                    <a:pt x="0" y="0"/>
                  </a:moveTo>
                  <a:lnTo>
                    <a:pt x="1005587" y="0"/>
                  </a:lnTo>
                  <a:lnTo>
                    <a:pt x="502794" y="867739"/>
                  </a:lnTo>
                  <a:lnTo>
                    <a:pt x="0" y="0"/>
                  </a:lnTo>
                  <a:close/>
                </a:path>
              </a:pathLst>
            </a:cu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spTree>
    <p:extLst>
      <p:ext uri="{BB962C8B-B14F-4D97-AF65-F5344CB8AC3E}">
        <p14:creationId xmlns:p14="http://schemas.microsoft.com/office/powerpoint/2010/main" val="1809969763"/>
      </p:ext>
    </p:extLst>
  </p:cSld>
  <p:clrMapOvr>
    <a:masterClrMapping/>
  </p:clrMapOvr>
  <p:transition spd="med" advClick="0" advTm="2000">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6772275" y="-4724400"/>
            <a:ext cx="5419725" cy="895350"/>
          </a:xfrm>
        </p:spPr>
        <p:txBody>
          <a:bodyPr>
            <a:normAutofit fontScale="90000"/>
          </a:bodyPr>
          <a:lstStyle/>
          <a:p>
            <a:r>
              <a:rPr lang="en-US" altLang="zh-CN" dirty="0">
                <a:latin typeface="思源黑体" panose="020B0400000000000000" pitchFamily="34" charset="-122"/>
                <a:ea typeface="思源黑体" panose="020B0400000000000000" pitchFamily="34" charset="-122"/>
                <a:sym typeface="思源黑体" panose="020B0400000000000000" pitchFamily="34" charset="-122"/>
              </a:rPr>
              <a:t>Section Header Here</a:t>
            </a: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文本占位符 5"/>
          <p:cNvSpPr>
            <a:spLocks noGrp="1"/>
          </p:cNvSpPr>
          <p:nvPr>
            <p:ph type="body" idx="4294967295"/>
          </p:nvPr>
        </p:nvSpPr>
        <p:spPr>
          <a:xfrm>
            <a:off x="6772275" y="-3829050"/>
            <a:ext cx="5419725" cy="1014412"/>
          </a:xfrm>
        </p:spPr>
        <p:txBody>
          <a:bodyPr>
            <a:normAutofit fontScale="85000" lnSpcReduction="20000"/>
          </a:bodyPr>
          <a:lstStyle/>
          <a:p>
            <a:pPr lvl="0"/>
            <a:r>
              <a:rPr lang="en-US" altLang="zh-CN" dirty="0">
                <a:latin typeface="思源黑体" panose="020B0400000000000000" pitchFamily="34" charset="-122"/>
                <a:ea typeface="思源黑体" panose="020B0400000000000000" pitchFamily="34" charset="-122"/>
                <a:sym typeface="思源黑体" panose="020B0400000000000000" pitchFamily="34" charset="-122"/>
              </a:rPr>
              <a:t>Supporting text here.</a:t>
            </a:r>
          </a:p>
          <a:p>
            <a:pPr lvl="0"/>
            <a:r>
              <a:rPr lang="en-US" altLang="zh-CN" dirty="0">
                <a:latin typeface="思源黑体" panose="020B0400000000000000" pitchFamily="34" charset="-122"/>
                <a:ea typeface="思源黑体" panose="020B0400000000000000" pitchFamily="34" charset="-122"/>
                <a:sym typeface="思源黑体" panose="020B0400000000000000" pitchFamily="34" charset="-122"/>
              </a:rPr>
              <a:t>When you copy &amp; paste, choose "keep text only" option.</a:t>
            </a: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2140341" y="-4537384"/>
            <a:ext cx="1628352" cy="1415791"/>
          </a:xfrm>
          <a:prstGeom prst="rect">
            <a:avLst/>
          </a:prstGeom>
          <a:noFill/>
          <a:ln w="117475">
            <a:noFill/>
          </a:ln>
        </p:spPr>
        <p:txBody>
          <a:bodyPr wrap="none" rtlCol="0">
            <a:prstTxWarp prst="textPlain">
              <a:avLst/>
            </a:prstTxWarp>
            <a:spAutoFit/>
          </a:bodyPr>
          <a:lstStyle/>
          <a:p>
            <a:r>
              <a:rPr lang="en-US" altLang="zh-CN" spc="100" dirty="0">
                <a:solidFill>
                  <a:srgbClr val="F3F3F3"/>
                </a:solidFill>
                <a:latin typeface="思源黑体" panose="020B0400000000000000" pitchFamily="34" charset="-122"/>
                <a:ea typeface="思源黑体" panose="020B0400000000000000" pitchFamily="34" charset="-122"/>
                <a:cs typeface="Arial" panose="020B0604020202020204" pitchFamily="34" charset="0"/>
                <a:sym typeface="思源黑体" panose="020B0400000000000000" pitchFamily="34" charset="-122"/>
              </a:rPr>
              <a:t>/01</a:t>
            </a:r>
            <a:endParaRPr lang="zh-CN" altLang="en-US" spc="100" dirty="0">
              <a:solidFill>
                <a:srgbClr val="F3F3F3"/>
              </a:solidFill>
              <a:latin typeface="思源黑体" panose="020B0400000000000000" pitchFamily="34" charset="-122"/>
              <a:ea typeface="思源黑体" panose="020B0400000000000000" pitchFamily="34" charset="-122"/>
              <a:cs typeface="Arial" panose="020B0604020202020204" pitchFamily="34" charset="0"/>
              <a:sym typeface="思源黑体" panose="020B0400000000000000" pitchFamily="34" charset="-122"/>
            </a:endParaRPr>
          </a:p>
        </p:txBody>
      </p:sp>
      <p:grpSp>
        <p:nvGrpSpPr>
          <p:cNvPr id="7" name="组合 6">
            <a:extLst>
              <a:ext uri="{FF2B5EF4-FFF2-40B4-BE49-F238E27FC236}">
                <a16:creationId xmlns:a16="http://schemas.microsoft.com/office/drawing/2014/main" id="{141CD6CB-C364-4355-B94A-E97D7682418D}"/>
              </a:ext>
            </a:extLst>
          </p:cNvPr>
          <p:cNvGrpSpPr/>
          <p:nvPr/>
        </p:nvGrpSpPr>
        <p:grpSpPr>
          <a:xfrm>
            <a:off x="4452079" y="689564"/>
            <a:ext cx="3287842" cy="2834346"/>
            <a:chOff x="4592062" y="2144757"/>
            <a:chExt cx="3287842" cy="2834346"/>
          </a:xfrm>
        </p:grpSpPr>
        <p:sp>
          <p:nvSpPr>
            <p:cNvPr id="8" name="等腰三角形 7">
              <a:extLst>
                <a:ext uri="{FF2B5EF4-FFF2-40B4-BE49-F238E27FC236}">
                  <a16:creationId xmlns:a16="http://schemas.microsoft.com/office/drawing/2014/main" id="{9328BDF2-5408-498F-A2D5-40487F6E8BB6}"/>
                </a:ext>
              </a:extLst>
            </p:cNvPr>
            <p:cNvSpPr/>
            <p:nvPr/>
          </p:nvSpPr>
          <p:spPr>
            <a:xfrm flipV="1">
              <a:off x="4592062" y="2144757"/>
              <a:ext cx="3287842" cy="2834346"/>
            </a:xfrm>
            <a:prstGeom prst="triangle">
              <a:avLst/>
            </a:prstGeom>
            <a:blipFill>
              <a:blip r:embed="rId3"/>
              <a:stretch>
                <a:fillRect/>
              </a:stretch>
            </a:blipFill>
            <a:ln w="1238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a typeface="思源黑体" panose="020B0400000000000000" pitchFamily="34" charset="-122"/>
              </a:endParaRPr>
            </a:p>
          </p:txBody>
        </p:sp>
        <p:sp>
          <p:nvSpPr>
            <p:cNvPr id="10" name="文本框 9">
              <a:extLst>
                <a:ext uri="{FF2B5EF4-FFF2-40B4-BE49-F238E27FC236}">
                  <a16:creationId xmlns:a16="http://schemas.microsoft.com/office/drawing/2014/main" id="{893C38AA-330E-4021-9DD6-F9C8C90D6D21}"/>
                </a:ext>
              </a:extLst>
            </p:cNvPr>
            <p:cNvSpPr txBox="1"/>
            <p:nvPr/>
          </p:nvSpPr>
          <p:spPr>
            <a:xfrm>
              <a:off x="5276790" y="2178684"/>
              <a:ext cx="1915910" cy="1862048"/>
            </a:xfrm>
            <a:prstGeom prst="rect">
              <a:avLst/>
            </a:prstGeom>
            <a:noFill/>
          </p:spPr>
          <p:txBody>
            <a:bodyPr wrap="none" rtlCol="0">
              <a:spAutoFit/>
            </a:bodyPr>
            <a:lstStyle/>
            <a:p>
              <a:pPr algn="ctr"/>
              <a:r>
                <a:rPr lang="en-US" altLang="zh-CN" sz="11500" dirty="0">
                  <a:solidFill>
                    <a:schemeClr val="bg1"/>
                  </a:solidFill>
                  <a:latin typeface="思源黑体" panose="020B0400000000000000" pitchFamily="34" charset="-122"/>
                  <a:ea typeface="思源黑体" panose="020B0400000000000000" pitchFamily="34" charset="-122"/>
                  <a:cs typeface="Arial" panose="020B0604020202020204" pitchFamily="34" charset="0"/>
                </a:rPr>
                <a:t>04</a:t>
              </a:r>
              <a:endParaRPr lang="zh-CN" altLang="en-US" sz="11500" dirty="0">
                <a:solidFill>
                  <a:schemeClr val="bg1"/>
                </a:solidFill>
                <a:latin typeface="思源黑体" panose="020B0400000000000000" pitchFamily="34" charset="-122"/>
                <a:ea typeface="思源黑体" panose="020B0400000000000000" pitchFamily="34" charset="-122"/>
                <a:cs typeface="Arial" panose="020B0604020202020204" pitchFamily="34" charset="0"/>
              </a:endParaRPr>
            </a:p>
          </p:txBody>
        </p:sp>
      </p:grpSp>
      <p:sp>
        <p:nvSpPr>
          <p:cNvPr id="11" name="文本框 10">
            <a:extLst>
              <a:ext uri="{FF2B5EF4-FFF2-40B4-BE49-F238E27FC236}">
                <a16:creationId xmlns:a16="http://schemas.microsoft.com/office/drawing/2014/main" id="{D382AB6D-C8BA-4ED5-B686-065D013EF6EC}"/>
              </a:ext>
            </a:extLst>
          </p:cNvPr>
          <p:cNvSpPr txBox="1"/>
          <p:nvPr/>
        </p:nvSpPr>
        <p:spPr>
          <a:xfrm>
            <a:off x="3284536" y="3523910"/>
            <a:ext cx="5836983" cy="830997"/>
          </a:xfrm>
          <a:prstGeom prst="rect">
            <a:avLst/>
          </a:prstGeom>
          <a:noFill/>
        </p:spPr>
        <p:txBody>
          <a:bodyPr wrap="none" rtlCol="0">
            <a:spAutoFit/>
          </a:bodyPr>
          <a:lstStyle/>
          <a:p>
            <a:pPr>
              <a:spcBef>
                <a:spcPct val="0"/>
              </a:spcBef>
            </a:pPr>
            <a:r>
              <a:rPr lang="en-US" altLang="zh-CN" sz="48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Dataset and Methods</a:t>
            </a:r>
          </a:p>
        </p:txBody>
      </p:sp>
      <p:sp>
        <p:nvSpPr>
          <p:cNvPr id="12" name="等腰三角形 11">
            <a:extLst>
              <a:ext uri="{FF2B5EF4-FFF2-40B4-BE49-F238E27FC236}">
                <a16:creationId xmlns:a16="http://schemas.microsoft.com/office/drawing/2014/main" id="{8E7C3D14-2A20-45F8-B278-82757A23D7D8}"/>
              </a:ext>
            </a:extLst>
          </p:cNvPr>
          <p:cNvSpPr/>
          <p:nvPr/>
        </p:nvSpPr>
        <p:spPr>
          <a:xfrm rot="10800000" flipV="1">
            <a:off x="4450841" y="5307649"/>
            <a:ext cx="3287842" cy="2834346"/>
          </a:xfrm>
          <a:prstGeom prst="triangl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a typeface="思源黑体" panose="020B0400000000000000" pitchFamily="34" charset="-122"/>
            </a:endParaRPr>
          </a:p>
        </p:txBody>
      </p:sp>
    </p:spTree>
    <p:extLst>
      <p:ext uri="{BB962C8B-B14F-4D97-AF65-F5344CB8AC3E}">
        <p14:creationId xmlns:p14="http://schemas.microsoft.com/office/powerpoint/2010/main" val="205492400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a:extLst>
              <a:ext uri="{FF2B5EF4-FFF2-40B4-BE49-F238E27FC236}">
                <a16:creationId xmlns:a16="http://schemas.microsoft.com/office/drawing/2014/main" id="{87AE0026-DF34-4CCA-989A-3E737D728C6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384" b="12384"/>
          <a:stretch>
            <a:fillRect/>
          </a:stretch>
        </p:blipFill>
        <p:spPr/>
      </p:pic>
      <p:sp>
        <p:nvSpPr>
          <p:cNvPr id="4" name="Rectangle 3"/>
          <p:cNvSpPr/>
          <p:nvPr/>
        </p:nvSpPr>
        <p:spPr>
          <a:xfrm>
            <a:off x="9926774" y="0"/>
            <a:ext cx="226522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Rectangle 5"/>
          <p:cNvSpPr/>
          <p:nvPr/>
        </p:nvSpPr>
        <p:spPr>
          <a:xfrm>
            <a:off x="853218" y="2505500"/>
            <a:ext cx="5495303" cy="646331"/>
          </a:xfrm>
          <a:prstGeom prst="rect">
            <a:avLst/>
          </a:prstGeom>
        </p:spPr>
        <p:txBody>
          <a:bodyPr wrap="square">
            <a:spAutoFit/>
          </a:bodyPr>
          <a:lstStyle/>
          <a:p>
            <a:pPr algn="just"/>
            <a:r>
              <a:rPr lang="en-US" altLang="zh-CN" sz="1800" dirty="0">
                <a:effectLst/>
                <a:latin typeface="Times New Roman" panose="02020603050405020304" pitchFamily="18" charset="0"/>
                <a:ea typeface="DengXian" panose="02010600030101010101" pitchFamily="2" charset="-122"/>
              </a:rPr>
              <a:t>All the datasets are collected from Tweeter using </a:t>
            </a:r>
            <a:r>
              <a:rPr lang="en-US" altLang="zh-CN" sz="1800" dirty="0" err="1">
                <a:effectLst/>
                <a:latin typeface="Times New Roman" panose="02020603050405020304" pitchFamily="18" charset="0"/>
                <a:ea typeface="DengXian" panose="02010600030101010101" pitchFamily="2" charset="-122"/>
              </a:rPr>
              <a:t>snscrape</a:t>
            </a:r>
            <a:r>
              <a:rPr lang="en-US" altLang="zh-CN" sz="1800" dirty="0">
                <a:effectLst/>
                <a:latin typeface="Times New Roman" panose="02020603050405020304" pitchFamily="18" charset="0"/>
                <a:ea typeface="DengXian" panose="02010600030101010101" pitchFamily="2" charset="-122"/>
              </a:rPr>
              <a:t> from python to scrape tweets.</a:t>
            </a:r>
            <a:r>
              <a:rPr lang="zh-CN" altLang="zh-CN" sz="1200" dirty="0">
                <a:effectLst/>
              </a:rPr>
              <a:t> </a:t>
            </a:r>
            <a:endParaRPr lang="en-US" sz="1200" dirty="0">
              <a:solidFill>
                <a:schemeClr val="tx1">
                  <a:lumMod val="75000"/>
                  <a:lumOff val="25000"/>
                </a:schemeClr>
              </a:solidFill>
              <a:latin typeface="思源黑体" panose="020B0400000000000000" pitchFamily="34" charset="-122"/>
              <a:ea typeface="思源黑体" panose="020B0400000000000000" pitchFamily="34" charset="-122"/>
              <a:cs typeface="Roboto Thin" charset="0"/>
              <a:sym typeface="思源黑体" panose="020B0400000000000000" pitchFamily="34" charset="-122"/>
            </a:endParaRPr>
          </a:p>
        </p:txBody>
      </p:sp>
      <p:sp>
        <p:nvSpPr>
          <p:cNvPr id="7" name="TextBox 6"/>
          <p:cNvSpPr txBox="1"/>
          <p:nvPr/>
        </p:nvSpPr>
        <p:spPr>
          <a:xfrm>
            <a:off x="853218" y="849566"/>
            <a:ext cx="2427268" cy="830997"/>
          </a:xfrm>
          <a:prstGeom prst="rect">
            <a:avLst/>
          </a:prstGeom>
          <a:noFill/>
        </p:spPr>
        <p:txBody>
          <a:bodyPr wrap="none" rtlCol="0">
            <a:spAutoFit/>
          </a:bodyPr>
          <a:lstStyle/>
          <a:p>
            <a:r>
              <a:rPr lang="en-US" sz="4800" dirty="0">
                <a:solidFill>
                  <a:schemeClr val="tx1">
                    <a:lumMod val="75000"/>
                    <a:lumOff val="25000"/>
                  </a:schemeClr>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Dataset</a:t>
            </a:r>
          </a:p>
        </p:txBody>
      </p:sp>
      <p:grpSp>
        <p:nvGrpSpPr>
          <p:cNvPr id="23" name="Group 22"/>
          <p:cNvGrpSpPr/>
          <p:nvPr/>
        </p:nvGrpSpPr>
        <p:grpSpPr>
          <a:xfrm>
            <a:off x="10550273" y="1812667"/>
            <a:ext cx="1018227" cy="3232663"/>
            <a:chOff x="10550273" y="2598002"/>
            <a:chExt cx="1018227" cy="3232663"/>
          </a:xfrm>
        </p:grpSpPr>
        <p:sp>
          <p:nvSpPr>
            <p:cNvPr id="16" name="Rectangle 15"/>
            <p:cNvSpPr/>
            <p:nvPr/>
          </p:nvSpPr>
          <p:spPr>
            <a:xfrm>
              <a:off x="10736221" y="2598002"/>
              <a:ext cx="646331" cy="646331"/>
            </a:xfrm>
            <a:prstGeom prst="rect">
              <a:avLst/>
            </a:prstGeom>
          </p:spPr>
          <p:txBody>
            <a:bodyPr wrap="none">
              <a:spAutoFit/>
            </a:bodyPr>
            <a:lstStyle/>
            <a:p>
              <a:pPr algn="ctr"/>
              <a:r>
                <a:rPr lang="en-US" sz="3600">
                  <a:solidFill>
                    <a:schemeClr val="accent6"/>
                  </a:solidFill>
                  <a:latin typeface="思源黑体" panose="020B0400000000000000" pitchFamily="34" charset="-122"/>
                  <a:ea typeface="思源黑体" panose="020B0400000000000000" pitchFamily="34" charset="-122"/>
                  <a:sym typeface="思源黑体" panose="020B0400000000000000" pitchFamily="34" charset="-122"/>
                </a:rPr>
                <a:t></a:t>
              </a:r>
            </a:p>
          </p:txBody>
        </p:sp>
        <p:sp>
          <p:nvSpPr>
            <p:cNvPr id="17" name="TextBox 16"/>
            <p:cNvSpPr txBox="1"/>
            <p:nvPr/>
          </p:nvSpPr>
          <p:spPr>
            <a:xfrm>
              <a:off x="10550273" y="3152336"/>
              <a:ext cx="1018227" cy="276999"/>
            </a:xfrm>
            <a:prstGeom prst="rect">
              <a:avLst/>
            </a:prstGeom>
            <a:noFill/>
          </p:spPr>
          <p:txBody>
            <a:bodyPr wrap="none" rtlCol="0">
              <a:spAutoFit/>
            </a:bodyPr>
            <a:lstStyle/>
            <a:p>
              <a:pPr algn="ctr"/>
              <a:r>
                <a:rPr lang="en-US" sz="1200">
                  <a:solidFill>
                    <a:schemeClr val="bg1"/>
                  </a:solidFill>
                  <a:latin typeface="思源黑体" panose="020B0400000000000000" pitchFamily="34" charset="-122"/>
                  <a:ea typeface="思源黑体" panose="020B0400000000000000" pitchFamily="34" charset="-122"/>
                  <a:cs typeface="Roboto Thin" charset="0"/>
                  <a:sym typeface="思源黑体" panose="020B0400000000000000" pitchFamily="34" charset="-122"/>
                </a:rPr>
                <a:t>YOUR TITLE</a:t>
              </a:r>
            </a:p>
          </p:txBody>
        </p:sp>
        <p:sp>
          <p:nvSpPr>
            <p:cNvPr id="18" name="Rectangle 17"/>
            <p:cNvSpPr/>
            <p:nvPr/>
          </p:nvSpPr>
          <p:spPr>
            <a:xfrm>
              <a:off x="10736220" y="3798667"/>
              <a:ext cx="646332" cy="646331"/>
            </a:xfrm>
            <a:prstGeom prst="rect">
              <a:avLst/>
            </a:prstGeom>
          </p:spPr>
          <p:txBody>
            <a:bodyPr wrap="none">
              <a:spAutoFit/>
            </a:bodyPr>
            <a:lstStyle/>
            <a:p>
              <a:pPr algn="ctr"/>
              <a:r>
                <a:rPr lang="en-US" sz="3600">
                  <a:solidFill>
                    <a:schemeClr val="accent6"/>
                  </a:solidFill>
                  <a:latin typeface="思源黑体" panose="020B0400000000000000" pitchFamily="34" charset="-122"/>
                  <a:ea typeface="思源黑体" panose="020B0400000000000000" pitchFamily="34" charset="-122"/>
                  <a:sym typeface="思源黑体" panose="020B0400000000000000" pitchFamily="34" charset="-122"/>
                </a:rPr>
                <a:t></a:t>
              </a:r>
            </a:p>
          </p:txBody>
        </p:sp>
        <p:sp>
          <p:nvSpPr>
            <p:cNvPr id="19" name="TextBox 18"/>
            <p:cNvSpPr txBox="1"/>
            <p:nvPr/>
          </p:nvSpPr>
          <p:spPr>
            <a:xfrm>
              <a:off x="10550273" y="4353001"/>
              <a:ext cx="1018227" cy="276999"/>
            </a:xfrm>
            <a:prstGeom prst="rect">
              <a:avLst/>
            </a:prstGeom>
            <a:noFill/>
          </p:spPr>
          <p:txBody>
            <a:bodyPr wrap="none" rtlCol="0">
              <a:spAutoFit/>
            </a:bodyPr>
            <a:lstStyle/>
            <a:p>
              <a:pPr algn="ctr"/>
              <a:r>
                <a:rPr lang="en-US" sz="1200">
                  <a:solidFill>
                    <a:schemeClr val="bg1"/>
                  </a:solidFill>
                  <a:latin typeface="思源黑体" panose="020B0400000000000000" pitchFamily="34" charset="-122"/>
                  <a:ea typeface="思源黑体" panose="020B0400000000000000" pitchFamily="34" charset="-122"/>
                  <a:cs typeface="Roboto Thin" charset="0"/>
                  <a:sym typeface="思源黑体" panose="020B0400000000000000" pitchFamily="34" charset="-122"/>
                </a:rPr>
                <a:t>YOUR TITLE</a:t>
              </a:r>
            </a:p>
          </p:txBody>
        </p:sp>
        <p:sp>
          <p:nvSpPr>
            <p:cNvPr id="20" name="Rectangle 19"/>
            <p:cNvSpPr/>
            <p:nvPr/>
          </p:nvSpPr>
          <p:spPr>
            <a:xfrm>
              <a:off x="10736220" y="4999332"/>
              <a:ext cx="646332" cy="646331"/>
            </a:xfrm>
            <a:prstGeom prst="rect">
              <a:avLst/>
            </a:prstGeom>
          </p:spPr>
          <p:txBody>
            <a:bodyPr wrap="none">
              <a:spAutoFit/>
            </a:bodyPr>
            <a:lstStyle/>
            <a:p>
              <a:pPr algn="ctr"/>
              <a:r>
                <a:rPr lang="en-US" sz="3600" dirty="0">
                  <a:solidFill>
                    <a:schemeClr val="accent6"/>
                  </a:solidFill>
                  <a:latin typeface="思源黑体" panose="020B0400000000000000" pitchFamily="34" charset="-122"/>
                  <a:ea typeface="思源黑体" panose="020B0400000000000000" pitchFamily="34" charset="-122"/>
                  <a:sym typeface="思源黑体" panose="020B0400000000000000" pitchFamily="34" charset="-122"/>
                </a:rPr>
                <a:t></a:t>
              </a:r>
            </a:p>
          </p:txBody>
        </p:sp>
        <p:sp>
          <p:nvSpPr>
            <p:cNvPr id="21" name="TextBox 20"/>
            <p:cNvSpPr txBox="1"/>
            <p:nvPr/>
          </p:nvSpPr>
          <p:spPr>
            <a:xfrm>
              <a:off x="10550273" y="5553666"/>
              <a:ext cx="1018227" cy="276999"/>
            </a:xfrm>
            <a:prstGeom prst="rect">
              <a:avLst/>
            </a:prstGeom>
            <a:noFill/>
          </p:spPr>
          <p:txBody>
            <a:bodyPr wrap="none" rtlCol="0">
              <a:spAutoFit/>
            </a:bodyPr>
            <a:lstStyle/>
            <a:p>
              <a:pPr algn="ctr"/>
              <a:r>
                <a:rPr lang="en-US" sz="1200">
                  <a:solidFill>
                    <a:schemeClr val="bg1"/>
                  </a:solidFill>
                  <a:latin typeface="思源黑体" panose="020B0400000000000000" pitchFamily="34" charset="-122"/>
                  <a:ea typeface="思源黑体" panose="020B0400000000000000" pitchFamily="34" charset="-122"/>
                  <a:cs typeface="Roboto Thin" charset="0"/>
                  <a:sym typeface="思源黑体" panose="020B0400000000000000" pitchFamily="34" charset="-122"/>
                </a:rPr>
                <a:t>YOUR TITLE</a:t>
              </a:r>
            </a:p>
          </p:txBody>
        </p:sp>
      </p:grpSp>
      <p:sp>
        <p:nvSpPr>
          <p:cNvPr id="22" name="任意多边形: 形状 21">
            <a:extLst>
              <a:ext uri="{FF2B5EF4-FFF2-40B4-BE49-F238E27FC236}">
                <a16:creationId xmlns:a16="http://schemas.microsoft.com/office/drawing/2014/main" id="{42CA2C5A-CD70-462B-B7E8-EC3E8F5C8324}"/>
              </a:ext>
            </a:extLst>
          </p:cNvPr>
          <p:cNvSpPr/>
          <p:nvPr/>
        </p:nvSpPr>
        <p:spPr>
          <a:xfrm flipH="1">
            <a:off x="4299770" y="1797817"/>
            <a:ext cx="1930402" cy="617756"/>
          </a:xfrm>
          <a:custGeom>
            <a:avLst/>
            <a:gdLst>
              <a:gd name="connsiteX0" fmla="*/ 1731223 w 2736810"/>
              <a:gd name="connsiteY0" fmla="*/ 8079 h 875818"/>
              <a:gd name="connsiteX1" fmla="*/ 2736810 w 2736810"/>
              <a:gd name="connsiteY1" fmla="*/ 8079 h 875818"/>
              <a:gd name="connsiteX2" fmla="*/ 2234017 w 2736810"/>
              <a:gd name="connsiteY2" fmla="*/ 875818 h 875818"/>
              <a:gd name="connsiteX3" fmla="*/ 1656001 w 2736810"/>
              <a:gd name="connsiteY3" fmla="*/ 3480 h 875818"/>
              <a:gd name="connsiteX4" fmla="*/ 2158794 w 2736810"/>
              <a:gd name="connsiteY4" fmla="*/ 871219 h 875818"/>
              <a:gd name="connsiteX5" fmla="*/ 1153207 w 2736810"/>
              <a:gd name="connsiteY5" fmla="*/ 871219 h 875818"/>
              <a:gd name="connsiteX6" fmla="*/ 502794 w 2736810"/>
              <a:gd name="connsiteY6" fmla="*/ 3480 h 875818"/>
              <a:gd name="connsiteX7" fmla="*/ 1005587 w 2736810"/>
              <a:gd name="connsiteY7" fmla="*/ 871219 h 875818"/>
              <a:gd name="connsiteX8" fmla="*/ 0 w 2736810"/>
              <a:gd name="connsiteY8" fmla="*/ 871219 h 875818"/>
              <a:gd name="connsiteX9" fmla="*/ 575190 w 2736810"/>
              <a:gd name="connsiteY9" fmla="*/ 0 h 875818"/>
              <a:gd name="connsiteX10" fmla="*/ 1580777 w 2736810"/>
              <a:gd name="connsiteY10" fmla="*/ 0 h 875818"/>
              <a:gd name="connsiteX11" fmla="*/ 1077984 w 2736810"/>
              <a:gd name="connsiteY11" fmla="*/ 867739 h 8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6810" h="875818">
                <a:moveTo>
                  <a:pt x="1731223" y="8079"/>
                </a:moveTo>
                <a:lnTo>
                  <a:pt x="2736810" y="8079"/>
                </a:lnTo>
                <a:lnTo>
                  <a:pt x="2234017" y="875818"/>
                </a:lnTo>
                <a:close/>
                <a:moveTo>
                  <a:pt x="1656001" y="3480"/>
                </a:moveTo>
                <a:lnTo>
                  <a:pt x="2158794" y="871219"/>
                </a:lnTo>
                <a:lnTo>
                  <a:pt x="1153207" y="871219"/>
                </a:lnTo>
                <a:close/>
                <a:moveTo>
                  <a:pt x="502794" y="3480"/>
                </a:moveTo>
                <a:lnTo>
                  <a:pt x="1005587" y="871219"/>
                </a:lnTo>
                <a:lnTo>
                  <a:pt x="0" y="871219"/>
                </a:lnTo>
                <a:close/>
                <a:moveTo>
                  <a:pt x="575190" y="0"/>
                </a:moveTo>
                <a:lnTo>
                  <a:pt x="1580777" y="0"/>
                </a:lnTo>
                <a:lnTo>
                  <a:pt x="1077984" y="867739"/>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4" name="任意多边形: 形状 23">
            <a:extLst>
              <a:ext uri="{FF2B5EF4-FFF2-40B4-BE49-F238E27FC236}">
                <a16:creationId xmlns:a16="http://schemas.microsoft.com/office/drawing/2014/main" id="{E80A2E81-ECFB-43B6-BB44-665DAE6B1DAA}"/>
              </a:ext>
            </a:extLst>
          </p:cNvPr>
          <p:cNvSpPr/>
          <p:nvPr/>
        </p:nvSpPr>
        <p:spPr>
          <a:xfrm flipH="1" flipV="1">
            <a:off x="3848496" y="1964868"/>
            <a:ext cx="526537" cy="454358"/>
          </a:xfrm>
          <a:custGeom>
            <a:avLst/>
            <a:gdLst>
              <a:gd name="connsiteX0" fmla="*/ 0 w 1005587"/>
              <a:gd name="connsiteY0" fmla="*/ 0 h 867739"/>
              <a:gd name="connsiteX1" fmla="*/ 1005587 w 1005587"/>
              <a:gd name="connsiteY1" fmla="*/ 0 h 867739"/>
              <a:gd name="connsiteX2" fmla="*/ 502794 w 1005587"/>
              <a:gd name="connsiteY2" fmla="*/ 867739 h 867739"/>
              <a:gd name="connsiteX3" fmla="*/ 0 w 1005587"/>
              <a:gd name="connsiteY3" fmla="*/ 0 h 867739"/>
            </a:gdLst>
            <a:ahLst/>
            <a:cxnLst>
              <a:cxn ang="0">
                <a:pos x="connsiteX0" y="connsiteY0"/>
              </a:cxn>
              <a:cxn ang="0">
                <a:pos x="connsiteX1" y="connsiteY1"/>
              </a:cxn>
              <a:cxn ang="0">
                <a:pos x="connsiteX2" y="connsiteY2"/>
              </a:cxn>
              <a:cxn ang="0">
                <a:pos x="connsiteX3" y="connsiteY3"/>
              </a:cxn>
            </a:cxnLst>
            <a:rect l="l" t="t" r="r" b="b"/>
            <a:pathLst>
              <a:path w="1005587" h="867739">
                <a:moveTo>
                  <a:pt x="0" y="0"/>
                </a:moveTo>
                <a:lnTo>
                  <a:pt x="1005587" y="0"/>
                </a:lnTo>
                <a:lnTo>
                  <a:pt x="502794" y="867739"/>
                </a:lnTo>
                <a:lnTo>
                  <a:pt x="0" y="0"/>
                </a:lnTo>
                <a:close/>
              </a:path>
            </a:pathLst>
          </a:cu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2" name="图片 1">
            <a:extLst>
              <a:ext uri="{FF2B5EF4-FFF2-40B4-BE49-F238E27FC236}">
                <a16:creationId xmlns:a16="http://schemas.microsoft.com/office/drawing/2014/main" id="{ABD18E3C-6010-4E61-1293-CFE485367E62}"/>
              </a:ext>
            </a:extLst>
          </p:cNvPr>
          <p:cNvPicPr>
            <a:picLocks noChangeAspect="1"/>
          </p:cNvPicPr>
          <p:nvPr/>
        </p:nvPicPr>
        <p:blipFill>
          <a:blip r:embed="rId5"/>
          <a:stretch>
            <a:fillRect/>
          </a:stretch>
        </p:blipFill>
        <p:spPr>
          <a:xfrm>
            <a:off x="263864" y="4028478"/>
            <a:ext cx="6980668" cy="1740144"/>
          </a:xfrm>
          <a:prstGeom prst="rect">
            <a:avLst/>
          </a:prstGeom>
        </p:spPr>
      </p:pic>
    </p:spTree>
    <p:extLst>
      <p:ext uri="{BB962C8B-B14F-4D97-AF65-F5344CB8AC3E}">
        <p14:creationId xmlns:p14="http://schemas.microsoft.com/office/powerpoint/2010/main" val="302833977"/>
      </p:ext>
    </p:extLst>
  </p:cSld>
  <p:clrMapOvr>
    <a:masterClrMapping/>
  </p:clrMapOvr>
  <p:transition spd="med" advClick="0" advTm="2000">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4A4F9A66-B15D-45E8-8A82-AC9CA8F446C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782" b="28782"/>
          <a:stretch>
            <a:fillRect/>
          </a:stretch>
        </p:blipFill>
        <p:spPr/>
      </p:pic>
      <p:sp>
        <p:nvSpPr>
          <p:cNvPr id="6" name="Freeform 5"/>
          <p:cNvSpPr/>
          <p:nvPr/>
        </p:nvSpPr>
        <p:spPr>
          <a:xfrm>
            <a:off x="6858001" y="-2"/>
            <a:ext cx="6781799" cy="6858000"/>
          </a:xfrm>
          <a:custGeom>
            <a:avLst/>
            <a:gdLst>
              <a:gd name="connsiteX0" fmla="*/ 3163663 w 6781799"/>
              <a:gd name="connsiteY0" fmla="*/ 0 h 6858000"/>
              <a:gd name="connsiteX1" fmla="*/ 6781799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3163663" y="0"/>
                </a:moveTo>
                <a:lnTo>
                  <a:pt x="6781799" y="0"/>
                </a:lnTo>
                <a:lnTo>
                  <a:pt x="6781799"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9" name="TextBox 18"/>
          <p:cNvSpPr txBox="1"/>
          <p:nvPr/>
        </p:nvSpPr>
        <p:spPr>
          <a:xfrm>
            <a:off x="853218" y="849566"/>
            <a:ext cx="2813591" cy="830997"/>
          </a:xfrm>
          <a:prstGeom prst="rect">
            <a:avLst/>
          </a:prstGeom>
          <a:noFill/>
        </p:spPr>
        <p:txBody>
          <a:bodyPr wrap="none" rtlCol="0">
            <a:spAutoFit/>
          </a:bodyPr>
          <a:lstStyle/>
          <a:p>
            <a:r>
              <a:rPr lang="en-US" sz="4800" dirty="0">
                <a:solidFill>
                  <a:schemeClr val="tx1">
                    <a:lumMod val="75000"/>
                    <a:lumOff val="25000"/>
                  </a:schemeClr>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Methods</a:t>
            </a:r>
          </a:p>
        </p:txBody>
      </p:sp>
      <p:sp>
        <p:nvSpPr>
          <p:cNvPr id="20" name="Rectangle 19"/>
          <p:cNvSpPr/>
          <p:nvPr/>
        </p:nvSpPr>
        <p:spPr>
          <a:xfrm>
            <a:off x="839379" y="2076341"/>
            <a:ext cx="4133386" cy="1200329"/>
          </a:xfrm>
          <a:prstGeom prst="rect">
            <a:avLst/>
          </a:prstGeom>
        </p:spPr>
        <p:txBody>
          <a:bodyPr wrap="square">
            <a:spAutoFit/>
          </a:bodyPr>
          <a:lstStyle/>
          <a:p>
            <a:r>
              <a:rPr lang="en-US" altLang="zh-CN" dirty="0">
                <a:latin typeface="Times New Roman" panose="02020603050405020304" pitchFamily="18" charset="0"/>
                <a:ea typeface="DengXian" panose="02010600030101010101" pitchFamily="2" charset="-122"/>
              </a:rPr>
              <a:t>U</a:t>
            </a:r>
            <a:r>
              <a:rPr lang="en-US" altLang="zh-CN" sz="1800" dirty="0">
                <a:effectLst/>
                <a:latin typeface="Times New Roman" panose="02020603050405020304" pitchFamily="18" charset="0"/>
                <a:ea typeface="DengXian" panose="02010600030101010101" pitchFamily="2" charset="-122"/>
              </a:rPr>
              <a:t>se R to do the pre-processing and modeling. Tackle the question by using lemmatization, stemming, removal of stop words, and omissions.</a:t>
            </a:r>
            <a:r>
              <a:rPr lang="zh-CN" altLang="zh-CN" sz="1200" dirty="0">
                <a:effectLst/>
              </a:rPr>
              <a:t> </a:t>
            </a:r>
            <a:endParaRPr lang="en-US" sz="1200" b="1" dirty="0">
              <a:solidFill>
                <a:schemeClr val="tx1">
                  <a:lumMod val="75000"/>
                  <a:lumOff val="25000"/>
                </a:schemeClr>
              </a:solidFill>
              <a:latin typeface="思源黑体" panose="020B0400000000000000" pitchFamily="34" charset="-122"/>
              <a:ea typeface="思源黑体" panose="020B0400000000000000" pitchFamily="34" charset="-122"/>
              <a:cs typeface="Roboto" charset="0"/>
              <a:sym typeface="思源黑体" panose="020B0400000000000000" pitchFamily="34" charset="-122"/>
            </a:endParaRPr>
          </a:p>
        </p:txBody>
      </p:sp>
      <p:sp>
        <p:nvSpPr>
          <p:cNvPr id="22" name="Freeform 21"/>
          <p:cNvSpPr/>
          <p:nvPr/>
        </p:nvSpPr>
        <p:spPr>
          <a:xfrm>
            <a:off x="8448249" y="4025969"/>
            <a:ext cx="3951514" cy="3995914"/>
          </a:xfrm>
          <a:custGeom>
            <a:avLst/>
            <a:gdLst>
              <a:gd name="connsiteX0" fmla="*/ 3163663 w 6781799"/>
              <a:gd name="connsiteY0" fmla="*/ 0 h 6858000"/>
              <a:gd name="connsiteX1" fmla="*/ 6781799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3163663" y="0"/>
                </a:moveTo>
                <a:lnTo>
                  <a:pt x="6781799" y="0"/>
                </a:lnTo>
                <a:lnTo>
                  <a:pt x="6781799" y="6858000"/>
                </a:lnTo>
                <a:lnTo>
                  <a:pt x="0" y="6858000"/>
                </a:lnTo>
                <a:close/>
              </a:path>
            </a:pathLst>
          </a:custGeom>
          <a:no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 name="文本框 1">
            <a:extLst>
              <a:ext uri="{FF2B5EF4-FFF2-40B4-BE49-F238E27FC236}">
                <a16:creationId xmlns:a16="http://schemas.microsoft.com/office/drawing/2014/main" id="{65CDCEF4-8C10-BEB1-1154-03F32F70E4A3}"/>
              </a:ext>
            </a:extLst>
          </p:cNvPr>
          <p:cNvSpPr txBox="1"/>
          <p:nvPr/>
        </p:nvSpPr>
        <p:spPr>
          <a:xfrm>
            <a:off x="853218" y="3623734"/>
            <a:ext cx="3981880" cy="2308324"/>
          </a:xfrm>
          <a:prstGeom prst="rect">
            <a:avLst/>
          </a:prstGeom>
          <a:noFill/>
        </p:spPr>
        <p:txBody>
          <a:bodyPr wrap="square" rtlCol="0">
            <a:spAutoFit/>
          </a:bodyPr>
          <a:lstStyle/>
          <a:p>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Use the Bing lexicon to do sentiment analysis and the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get_sentiments</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function from the package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tidytext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And then do the visualization or show the table of the top 10 sentiment and calculate the percentage of positive or negative sentiments.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1053139546"/>
      </p:ext>
    </p:extLst>
  </p:cSld>
  <p:clrMapOvr>
    <a:masterClrMapping/>
  </p:clrMapOvr>
  <p:transition spd="med" advClick="0" advTm="200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6772275" y="-4724400"/>
            <a:ext cx="5419725" cy="895350"/>
          </a:xfrm>
        </p:spPr>
        <p:txBody>
          <a:bodyPr>
            <a:normAutofit fontScale="90000"/>
          </a:bodyPr>
          <a:lstStyle/>
          <a:p>
            <a:r>
              <a:rPr lang="en-US" altLang="zh-CN" dirty="0">
                <a:latin typeface="思源黑体" panose="020B0400000000000000" pitchFamily="34" charset="-122"/>
                <a:ea typeface="思源黑体" panose="020B0400000000000000" pitchFamily="34" charset="-122"/>
                <a:sym typeface="思源黑体" panose="020B0400000000000000" pitchFamily="34" charset="-122"/>
              </a:rPr>
              <a:t>Section Header Here</a:t>
            </a: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文本占位符 5"/>
          <p:cNvSpPr>
            <a:spLocks noGrp="1"/>
          </p:cNvSpPr>
          <p:nvPr>
            <p:ph type="body" idx="4294967295"/>
          </p:nvPr>
        </p:nvSpPr>
        <p:spPr>
          <a:xfrm>
            <a:off x="6772275" y="-3829050"/>
            <a:ext cx="5419725" cy="1014412"/>
          </a:xfrm>
        </p:spPr>
        <p:txBody>
          <a:bodyPr>
            <a:normAutofit fontScale="85000" lnSpcReduction="20000"/>
          </a:bodyPr>
          <a:lstStyle/>
          <a:p>
            <a:pPr lvl="0"/>
            <a:r>
              <a:rPr lang="en-US" altLang="zh-CN" dirty="0">
                <a:latin typeface="思源黑体" panose="020B0400000000000000" pitchFamily="34" charset="-122"/>
                <a:ea typeface="思源黑体" panose="020B0400000000000000" pitchFamily="34" charset="-122"/>
                <a:sym typeface="思源黑体" panose="020B0400000000000000" pitchFamily="34" charset="-122"/>
              </a:rPr>
              <a:t>Supporting text here.</a:t>
            </a:r>
          </a:p>
          <a:p>
            <a:pPr lvl="0"/>
            <a:r>
              <a:rPr lang="en-US" altLang="zh-CN" dirty="0">
                <a:latin typeface="思源黑体" panose="020B0400000000000000" pitchFamily="34" charset="-122"/>
                <a:ea typeface="思源黑体" panose="020B0400000000000000" pitchFamily="34" charset="-122"/>
                <a:sym typeface="思源黑体" panose="020B0400000000000000" pitchFamily="34" charset="-122"/>
              </a:rPr>
              <a:t>When you copy &amp; paste, choose "keep text only" option.</a:t>
            </a: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2140341" y="-4537384"/>
            <a:ext cx="1628352" cy="1415791"/>
          </a:xfrm>
          <a:prstGeom prst="rect">
            <a:avLst/>
          </a:prstGeom>
          <a:noFill/>
          <a:ln w="117475">
            <a:noFill/>
          </a:ln>
        </p:spPr>
        <p:txBody>
          <a:bodyPr wrap="none" rtlCol="0">
            <a:prstTxWarp prst="textPlain">
              <a:avLst/>
            </a:prstTxWarp>
            <a:spAutoFit/>
          </a:bodyPr>
          <a:lstStyle/>
          <a:p>
            <a:r>
              <a:rPr lang="en-US" altLang="zh-CN" spc="100" dirty="0">
                <a:solidFill>
                  <a:srgbClr val="F3F3F3"/>
                </a:solidFill>
                <a:latin typeface="思源黑体" panose="020B0400000000000000" pitchFamily="34" charset="-122"/>
                <a:ea typeface="思源黑体" panose="020B0400000000000000" pitchFamily="34" charset="-122"/>
                <a:cs typeface="Arial" panose="020B0604020202020204" pitchFamily="34" charset="0"/>
                <a:sym typeface="思源黑体" panose="020B0400000000000000" pitchFamily="34" charset="-122"/>
              </a:rPr>
              <a:t>/01</a:t>
            </a:r>
            <a:endParaRPr lang="zh-CN" altLang="en-US" spc="100" dirty="0">
              <a:solidFill>
                <a:srgbClr val="F3F3F3"/>
              </a:solidFill>
              <a:latin typeface="思源黑体" panose="020B0400000000000000" pitchFamily="34" charset="-122"/>
              <a:ea typeface="思源黑体" panose="020B0400000000000000" pitchFamily="34" charset="-122"/>
              <a:cs typeface="Arial" panose="020B0604020202020204" pitchFamily="34" charset="0"/>
              <a:sym typeface="思源黑体" panose="020B0400000000000000" pitchFamily="34" charset="-122"/>
            </a:endParaRPr>
          </a:p>
        </p:txBody>
      </p:sp>
      <p:grpSp>
        <p:nvGrpSpPr>
          <p:cNvPr id="7" name="组合 6">
            <a:extLst>
              <a:ext uri="{FF2B5EF4-FFF2-40B4-BE49-F238E27FC236}">
                <a16:creationId xmlns:a16="http://schemas.microsoft.com/office/drawing/2014/main" id="{141CD6CB-C364-4355-B94A-E97D7682418D}"/>
              </a:ext>
            </a:extLst>
          </p:cNvPr>
          <p:cNvGrpSpPr/>
          <p:nvPr/>
        </p:nvGrpSpPr>
        <p:grpSpPr>
          <a:xfrm>
            <a:off x="4452079" y="689564"/>
            <a:ext cx="3287842" cy="2834346"/>
            <a:chOff x="4592062" y="2144757"/>
            <a:chExt cx="3287842" cy="2834346"/>
          </a:xfrm>
        </p:grpSpPr>
        <p:sp>
          <p:nvSpPr>
            <p:cNvPr id="8" name="等腰三角形 7">
              <a:extLst>
                <a:ext uri="{FF2B5EF4-FFF2-40B4-BE49-F238E27FC236}">
                  <a16:creationId xmlns:a16="http://schemas.microsoft.com/office/drawing/2014/main" id="{9328BDF2-5408-498F-A2D5-40487F6E8BB6}"/>
                </a:ext>
              </a:extLst>
            </p:cNvPr>
            <p:cNvSpPr/>
            <p:nvPr/>
          </p:nvSpPr>
          <p:spPr>
            <a:xfrm flipV="1">
              <a:off x="4592062" y="2144757"/>
              <a:ext cx="3287842" cy="2834346"/>
            </a:xfrm>
            <a:prstGeom prst="triangle">
              <a:avLst/>
            </a:prstGeom>
            <a:blipFill>
              <a:blip r:embed="rId3"/>
              <a:stretch>
                <a:fillRect/>
              </a:stretch>
            </a:blipFill>
            <a:ln w="1238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a typeface="思源黑体" panose="020B0400000000000000" pitchFamily="34" charset="-122"/>
              </a:endParaRPr>
            </a:p>
          </p:txBody>
        </p:sp>
        <p:sp>
          <p:nvSpPr>
            <p:cNvPr id="10" name="文本框 9">
              <a:extLst>
                <a:ext uri="{FF2B5EF4-FFF2-40B4-BE49-F238E27FC236}">
                  <a16:creationId xmlns:a16="http://schemas.microsoft.com/office/drawing/2014/main" id="{893C38AA-330E-4021-9DD6-F9C8C90D6D21}"/>
                </a:ext>
              </a:extLst>
            </p:cNvPr>
            <p:cNvSpPr txBox="1"/>
            <p:nvPr/>
          </p:nvSpPr>
          <p:spPr>
            <a:xfrm>
              <a:off x="5276790" y="2178684"/>
              <a:ext cx="1915910" cy="1862048"/>
            </a:xfrm>
            <a:prstGeom prst="rect">
              <a:avLst/>
            </a:prstGeom>
            <a:noFill/>
          </p:spPr>
          <p:txBody>
            <a:bodyPr wrap="none" rtlCol="0">
              <a:spAutoFit/>
            </a:bodyPr>
            <a:lstStyle/>
            <a:p>
              <a:pPr algn="ctr"/>
              <a:r>
                <a:rPr lang="en-US" altLang="zh-CN" sz="11500" dirty="0">
                  <a:solidFill>
                    <a:schemeClr val="bg1"/>
                  </a:solidFill>
                  <a:latin typeface="思源黑体" panose="020B0400000000000000" pitchFamily="34" charset="-122"/>
                  <a:ea typeface="思源黑体" panose="020B0400000000000000" pitchFamily="34" charset="-122"/>
                  <a:cs typeface="Arial" panose="020B0604020202020204" pitchFamily="34" charset="0"/>
                </a:rPr>
                <a:t>05</a:t>
              </a:r>
              <a:endParaRPr lang="zh-CN" altLang="en-US" sz="11500" dirty="0">
                <a:solidFill>
                  <a:schemeClr val="bg1"/>
                </a:solidFill>
                <a:latin typeface="思源黑体" panose="020B0400000000000000" pitchFamily="34" charset="-122"/>
                <a:ea typeface="思源黑体" panose="020B0400000000000000" pitchFamily="34" charset="-122"/>
                <a:cs typeface="Arial" panose="020B0604020202020204" pitchFamily="34" charset="0"/>
              </a:endParaRPr>
            </a:p>
          </p:txBody>
        </p:sp>
      </p:grpSp>
      <p:sp>
        <p:nvSpPr>
          <p:cNvPr id="11" name="文本框 10">
            <a:extLst>
              <a:ext uri="{FF2B5EF4-FFF2-40B4-BE49-F238E27FC236}">
                <a16:creationId xmlns:a16="http://schemas.microsoft.com/office/drawing/2014/main" id="{D382AB6D-C8BA-4ED5-B686-065D013EF6EC}"/>
              </a:ext>
            </a:extLst>
          </p:cNvPr>
          <p:cNvSpPr txBox="1"/>
          <p:nvPr/>
        </p:nvSpPr>
        <p:spPr>
          <a:xfrm>
            <a:off x="1587245" y="3685458"/>
            <a:ext cx="9015032" cy="1107996"/>
          </a:xfrm>
          <a:prstGeom prst="rect">
            <a:avLst/>
          </a:prstGeom>
          <a:noFill/>
        </p:spPr>
        <p:txBody>
          <a:bodyPr wrap="none" rtlCol="0">
            <a:spAutoFit/>
          </a:bodyPr>
          <a:lstStyle/>
          <a:p>
            <a:pPr>
              <a:spcBef>
                <a:spcPct val="0"/>
              </a:spcBef>
            </a:pPr>
            <a:r>
              <a:rPr lang="en-US" altLang="zh-CN" sz="66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Results and </a:t>
            </a:r>
            <a:r>
              <a:rPr lang="en-US" altLang="zh-CN" sz="6600" dirty="0" err="1">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Conclutions</a:t>
            </a:r>
            <a:endParaRPr lang="en-US" altLang="zh-CN" sz="66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endParaRPr>
          </a:p>
        </p:txBody>
      </p:sp>
      <p:sp>
        <p:nvSpPr>
          <p:cNvPr id="12" name="等腰三角形 11">
            <a:extLst>
              <a:ext uri="{FF2B5EF4-FFF2-40B4-BE49-F238E27FC236}">
                <a16:creationId xmlns:a16="http://schemas.microsoft.com/office/drawing/2014/main" id="{8E7C3D14-2A20-45F8-B278-82757A23D7D8}"/>
              </a:ext>
            </a:extLst>
          </p:cNvPr>
          <p:cNvSpPr/>
          <p:nvPr/>
        </p:nvSpPr>
        <p:spPr>
          <a:xfrm rot="10800000" flipV="1">
            <a:off x="4450841" y="5307649"/>
            <a:ext cx="3287842" cy="2834346"/>
          </a:xfrm>
          <a:prstGeom prst="triangl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a typeface="思源黑体" panose="020B0400000000000000" pitchFamily="34" charset="-122"/>
            </a:endParaRPr>
          </a:p>
        </p:txBody>
      </p:sp>
    </p:spTree>
    <p:extLst>
      <p:ext uri="{BB962C8B-B14F-4D97-AF65-F5344CB8AC3E}">
        <p14:creationId xmlns:p14="http://schemas.microsoft.com/office/powerpoint/2010/main" val="16970645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469296" y="1802297"/>
            <a:ext cx="3253410" cy="3253408"/>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14" name="图片 13">
            <a:extLst>
              <a:ext uri="{FF2B5EF4-FFF2-40B4-BE49-F238E27FC236}">
                <a16:creationId xmlns:a16="http://schemas.microsoft.com/office/drawing/2014/main" id="{6D0B2BCA-0BA6-FB43-4460-0A28EF3C31F8}"/>
              </a:ext>
            </a:extLst>
          </p:cNvPr>
          <p:cNvPicPr>
            <a:picLocks noChangeAspect="1"/>
          </p:cNvPicPr>
          <p:nvPr/>
        </p:nvPicPr>
        <p:blipFill>
          <a:blip r:embed="rId3"/>
          <a:stretch>
            <a:fillRect/>
          </a:stretch>
        </p:blipFill>
        <p:spPr>
          <a:xfrm>
            <a:off x="0" y="0"/>
            <a:ext cx="3694594" cy="2323022"/>
          </a:xfrm>
          <a:prstGeom prst="rect">
            <a:avLst/>
          </a:prstGeom>
        </p:spPr>
      </p:pic>
      <p:pic>
        <p:nvPicPr>
          <p:cNvPr id="15" name="图片 14">
            <a:extLst>
              <a:ext uri="{FF2B5EF4-FFF2-40B4-BE49-F238E27FC236}">
                <a16:creationId xmlns:a16="http://schemas.microsoft.com/office/drawing/2014/main" id="{B7CA5838-2345-485C-054C-07E8D6265EC0}"/>
              </a:ext>
            </a:extLst>
          </p:cNvPr>
          <p:cNvPicPr>
            <a:picLocks noChangeAspect="1"/>
          </p:cNvPicPr>
          <p:nvPr/>
        </p:nvPicPr>
        <p:blipFill>
          <a:blip r:embed="rId4"/>
          <a:stretch>
            <a:fillRect/>
          </a:stretch>
        </p:blipFill>
        <p:spPr>
          <a:xfrm>
            <a:off x="3694594" y="0"/>
            <a:ext cx="3680156" cy="2323022"/>
          </a:xfrm>
          <a:prstGeom prst="rect">
            <a:avLst/>
          </a:prstGeom>
        </p:spPr>
      </p:pic>
      <p:pic>
        <p:nvPicPr>
          <p:cNvPr id="16" name="图片 15">
            <a:extLst>
              <a:ext uri="{FF2B5EF4-FFF2-40B4-BE49-F238E27FC236}">
                <a16:creationId xmlns:a16="http://schemas.microsoft.com/office/drawing/2014/main" id="{84F0BCA7-B734-AD56-E261-C192BAB7FBAC}"/>
              </a:ext>
            </a:extLst>
          </p:cNvPr>
          <p:cNvPicPr>
            <a:picLocks noChangeAspect="1"/>
          </p:cNvPicPr>
          <p:nvPr/>
        </p:nvPicPr>
        <p:blipFill>
          <a:blip r:embed="rId5"/>
          <a:stretch>
            <a:fillRect/>
          </a:stretch>
        </p:blipFill>
        <p:spPr>
          <a:xfrm>
            <a:off x="7374750" y="0"/>
            <a:ext cx="3675045" cy="2323022"/>
          </a:xfrm>
          <a:prstGeom prst="rect">
            <a:avLst/>
          </a:prstGeom>
        </p:spPr>
      </p:pic>
      <p:pic>
        <p:nvPicPr>
          <p:cNvPr id="18" name="图片 17">
            <a:extLst>
              <a:ext uri="{FF2B5EF4-FFF2-40B4-BE49-F238E27FC236}">
                <a16:creationId xmlns:a16="http://schemas.microsoft.com/office/drawing/2014/main" id="{92FEA34B-EFFE-39E5-E5D5-5D26ACCD1D0E}"/>
              </a:ext>
            </a:extLst>
          </p:cNvPr>
          <p:cNvPicPr>
            <a:picLocks noChangeAspect="1"/>
          </p:cNvPicPr>
          <p:nvPr/>
        </p:nvPicPr>
        <p:blipFill>
          <a:blip r:embed="rId6"/>
          <a:stretch>
            <a:fillRect/>
          </a:stretch>
        </p:blipFill>
        <p:spPr>
          <a:xfrm>
            <a:off x="0" y="2323022"/>
            <a:ext cx="3694594" cy="2339910"/>
          </a:xfrm>
          <a:prstGeom prst="rect">
            <a:avLst/>
          </a:prstGeom>
        </p:spPr>
      </p:pic>
      <p:pic>
        <p:nvPicPr>
          <p:cNvPr id="31" name="图片 30">
            <a:extLst>
              <a:ext uri="{FF2B5EF4-FFF2-40B4-BE49-F238E27FC236}">
                <a16:creationId xmlns:a16="http://schemas.microsoft.com/office/drawing/2014/main" id="{28A74BD9-2A96-BF13-2485-A03C26F94CAC}"/>
              </a:ext>
            </a:extLst>
          </p:cNvPr>
          <p:cNvPicPr>
            <a:picLocks noChangeAspect="1"/>
          </p:cNvPicPr>
          <p:nvPr/>
        </p:nvPicPr>
        <p:blipFill>
          <a:blip r:embed="rId7"/>
          <a:stretch>
            <a:fillRect/>
          </a:stretch>
        </p:blipFill>
        <p:spPr>
          <a:xfrm>
            <a:off x="3694594" y="2323022"/>
            <a:ext cx="3680156" cy="2306231"/>
          </a:xfrm>
          <a:prstGeom prst="rect">
            <a:avLst/>
          </a:prstGeom>
        </p:spPr>
      </p:pic>
      <p:pic>
        <p:nvPicPr>
          <p:cNvPr id="36" name="图片 35">
            <a:extLst>
              <a:ext uri="{FF2B5EF4-FFF2-40B4-BE49-F238E27FC236}">
                <a16:creationId xmlns:a16="http://schemas.microsoft.com/office/drawing/2014/main" id="{58442A31-C1C7-6E9D-F583-A1F9C92BEA04}"/>
              </a:ext>
            </a:extLst>
          </p:cNvPr>
          <p:cNvPicPr>
            <a:picLocks noChangeAspect="1"/>
          </p:cNvPicPr>
          <p:nvPr/>
        </p:nvPicPr>
        <p:blipFill>
          <a:blip r:embed="rId8"/>
          <a:stretch>
            <a:fillRect/>
          </a:stretch>
        </p:blipFill>
        <p:spPr>
          <a:xfrm>
            <a:off x="7374750" y="2323022"/>
            <a:ext cx="3675045" cy="2330817"/>
          </a:xfrm>
          <a:prstGeom prst="rect">
            <a:avLst/>
          </a:prstGeom>
        </p:spPr>
      </p:pic>
      <p:pic>
        <p:nvPicPr>
          <p:cNvPr id="38" name="图片 37">
            <a:extLst>
              <a:ext uri="{FF2B5EF4-FFF2-40B4-BE49-F238E27FC236}">
                <a16:creationId xmlns:a16="http://schemas.microsoft.com/office/drawing/2014/main" id="{3AB3170C-94F0-5556-DBBA-C0792529B712}"/>
              </a:ext>
            </a:extLst>
          </p:cNvPr>
          <p:cNvPicPr>
            <a:picLocks noChangeAspect="1"/>
          </p:cNvPicPr>
          <p:nvPr/>
        </p:nvPicPr>
        <p:blipFill>
          <a:blip r:embed="rId9"/>
          <a:stretch>
            <a:fillRect/>
          </a:stretch>
        </p:blipFill>
        <p:spPr>
          <a:xfrm>
            <a:off x="0" y="4662932"/>
            <a:ext cx="3403872" cy="2185764"/>
          </a:xfrm>
          <a:prstGeom prst="rect">
            <a:avLst/>
          </a:prstGeom>
        </p:spPr>
      </p:pic>
      <p:pic>
        <p:nvPicPr>
          <p:cNvPr id="39" name="图片 38">
            <a:extLst>
              <a:ext uri="{FF2B5EF4-FFF2-40B4-BE49-F238E27FC236}">
                <a16:creationId xmlns:a16="http://schemas.microsoft.com/office/drawing/2014/main" id="{8E199E79-8D29-F8F7-FA87-BA4B3C8DDF99}"/>
              </a:ext>
            </a:extLst>
          </p:cNvPr>
          <p:cNvPicPr>
            <a:picLocks noChangeAspect="1"/>
          </p:cNvPicPr>
          <p:nvPr/>
        </p:nvPicPr>
        <p:blipFill>
          <a:blip r:embed="rId10"/>
          <a:stretch>
            <a:fillRect/>
          </a:stretch>
        </p:blipFill>
        <p:spPr>
          <a:xfrm>
            <a:off x="3694595" y="4696612"/>
            <a:ext cx="3503040" cy="2214296"/>
          </a:xfrm>
          <a:prstGeom prst="rect">
            <a:avLst/>
          </a:prstGeom>
        </p:spPr>
      </p:pic>
      <p:pic>
        <p:nvPicPr>
          <p:cNvPr id="40" name="图片 39">
            <a:extLst>
              <a:ext uri="{FF2B5EF4-FFF2-40B4-BE49-F238E27FC236}">
                <a16:creationId xmlns:a16="http://schemas.microsoft.com/office/drawing/2014/main" id="{8E9AC5EB-9076-C79B-33F2-13B374EA6FEC}"/>
              </a:ext>
            </a:extLst>
          </p:cNvPr>
          <p:cNvPicPr>
            <a:picLocks noChangeAspect="1"/>
          </p:cNvPicPr>
          <p:nvPr/>
        </p:nvPicPr>
        <p:blipFill>
          <a:blip r:embed="rId11"/>
          <a:stretch>
            <a:fillRect/>
          </a:stretch>
        </p:blipFill>
        <p:spPr>
          <a:xfrm>
            <a:off x="7488358" y="4662932"/>
            <a:ext cx="3447827" cy="2213989"/>
          </a:xfrm>
          <a:prstGeom prst="rect">
            <a:avLst/>
          </a:prstGeom>
        </p:spPr>
      </p:pic>
    </p:spTree>
    <p:extLst>
      <p:ext uri="{BB962C8B-B14F-4D97-AF65-F5344CB8AC3E}">
        <p14:creationId xmlns:p14="http://schemas.microsoft.com/office/powerpoint/2010/main" val="826312769"/>
      </p:ext>
    </p:extLst>
  </p:cSld>
  <p:clrMapOvr>
    <a:masterClrMapping/>
  </p:clrMapOvr>
  <p:transition spd="med" advClick="0" advTm="200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A2F0869-9361-7A97-F832-F13AD8258B40}"/>
              </a:ext>
            </a:extLst>
          </p:cNvPr>
          <p:cNvPicPr>
            <a:picLocks noChangeAspect="1"/>
          </p:cNvPicPr>
          <p:nvPr/>
        </p:nvPicPr>
        <p:blipFill>
          <a:blip r:embed="rId2"/>
          <a:stretch>
            <a:fillRect/>
          </a:stretch>
        </p:blipFill>
        <p:spPr>
          <a:xfrm>
            <a:off x="0" y="0"/>
            <a:ext cx="3631474" cy="2287829"/>
          </a:xfrm>
          <a:prstGeom prst="rect">
            <a:avLst/>
          </a:prstGeom>
        </p:spPr>
      </p:pic>
      <p:pic>
        <p:nvPicPr>
          <p:cNvPr id="7" name="图片 6">
            <a:extLst>
              <a:ext uri="{FF2B5EF4-FFF2-40B4-BE49-F238E27FC236}">
                <a16:creationId xmlns:a16="http://schemas.microsoft.com/office/drawing/2014/main" id="{23410862-0428-35AD-762A-00142D5ECDEA}"/>
              </a:ext>
            </a:extLst>
          </p:cNvPr>
          <p:cNvPicPr>
            <a:picLocks noChangeAspect="1"/>
          </p:cNvPicPr>
          <p:nvPr/>
        </p:nvPicPr>
        <p:blipFill>
          <a:blip r:embed="rId3"/>
          <a:stretch>
            <a:fillRect/>
          </a:stretch>
        </p:blipFill>
        <p:spPr>
          <a:xfrm>
            <a:off x="3656874" y="0"/>
            <a:ext cx="3631474" cy="2295480"/>
          </a:xfrm>
          <a:prstGeom prst="rect">
            <a:avLst/>
          </a:prstGeom>
        </p:spPr>
      </p:pic>
      <p:pic>
        <p:nvPicPr>
          <p:cNvPr id="8" name="图片 7">
            <a:extLst>
              <a:ext uri="{FF2B5EF4-FFF2-40B4-BE49-F238E27FC236}">
                <a16:creationId xmlns:a16="http://schemas.microsoft.com/office/drawing/2014/main" id="{2217D16F-41AD-80C6-7F0D-EDDD8EDC1432}"/>
              </a:ext>
            </a:extLst>
          </p:cNvPr>
          <p:cNvPicPr>
            <a:picLocks noChangeAspect="1"/>
          </p:cNvPicPr>
          <p:nvPr/>
        </p:nvPicPr>
        <p:blipFill>
          <a:blip r:embed="rId4"/>
          <a:stretch>
            <a:fillRect/>
          </a:stretch>
        </p:blipFill>
        <p:spPr>
          <a:xfrm>
            <a:off x="7313748" y="0"/>
            <a:ext cx="3605466" cy="2295480"/>
          </a:xfrm>
          <a:prstGeom prst="rect">
            <a:avLst/>
          </a:prstGeom>
        </p:spPr>
      </p:pic>
      <p:pic>
        <p:nvPicPr>
          <p:cNvPr id="9" name="图片 8">
            <a:extLst>
              <a:ext uri="{FF2B5EF4-FFF2-40B4-BE49-F238E27FC236}">
                <a16:creationId xmlns:a16="http://schemas.microsoft.com/office/drawing/2014/main" id="{22E79312-EDD5-5A22-D7AB-219CAD3D6E32}"/>
              </a:ext>
            </a:extLst>
          </p:cNvPr>
          <p:cNvPicPr>
            <a:picLocks noChangeAspect="1"/>
          </p:cNvPicPr>
          <p:nvPr/>
        </p:nvPicPr>
        <p:blipFill>
          <a:blip r:embed="rId5"/>
          <a:stretch>
            <a:fillRect/>
          </a:stretch>
        </p:blipFill>
        <p:spPr>
          <a:xfrm>
            <a:off x="50800" y="2295480"/>
            <a:ext cx="3605629" cy="2274692"/>
          </a:xfrm>
          <a:prstGeom prst="rect">
            <a:avLst/>
          </a:prstGeom>
        </p:spPr>
      </p:pic>
      <p:pic>
        <p:nvPicPr>
          <p:cNvPr id="10" name="图片 9">
            <a:extLst>
              <a:ext uri="{FF2B5EF4-FFF2-40B4-BE49-F238E27FC236}">
                <a16:creationId xmlns:a16="http://schemas.microsoft.com/office/drawing/2014/main" id="{F81214A5-4891-2C21-860D-29C5DBDA5E93}"/>
              </a:ext>
            </a:extLst>
          </p:cNvPr>
          <p:cNvPicPr>
            <a:picLocks noChangeAspect="1"/>
          </p:cNvPicPr>
          <p:nvPr/>
        </p:nvPicPr>
        <p:blipFill>
          <a:blip r:embed="rId6"/>
          <a:stretch>
            <a:fillRect/>
          </a:stretch>
        </p:blipFill>
        <p:spPr>
          <a:xfrm>
            <a:off x="3656429" y="2303131"/>
            <a:ext cx="3586483" cy="2267041"/>
          </a:xfrm>
          <a:prstGeom prst="rect">
            <a:avLst/>
          </a:prstGeom>
        </p:spPr>
      </p:pic>
      <p:pic>
        <p:nvPicPr>
          <p:cNvPr id="11" name="图片 10">
            <a:extLst>
              <a:ext uri="{FF2B5EF4-FFF2-40B4-BE49-F238E27FC236}">
                <a16:creationId xmlns:a16="http://schemas.microsoft.com/office/drawing/2014/main" id="{AAAAD2F1-80D3-83A4-3730-687267395E45}"/>
              </a:ext>
            </a:extLst>
          </p:cNvPr>
          <p:cNvPicPr>
            <a:picLocks noChangeAspect="1"/>
          </p:cNvPicPr>
          <p:nvPr/>
        </p:nvPicPr>
        <p:blipFill>
          <a:blip r:embed="rId7"/>
          <a:stretch>
            <a:fillRect/>
          </a:stretch>
        </p:blipFill>
        <p:spPr>
          <a:xfrm>
            <a:off x="7313748" y="2303131"/>
            <a:ext cx="3598587" cy="2274692"/>
          </a:xfrm>
          <a:prstGeom prst="rect">
            <a:avLst/>
          </a:prstGeom>
        </p:spPr>
      </p:pic>
      <p:pic>
        <p:nvPicPr>
          <p:cNvPr id="12" name="图片 11">
            <a:extLst>
              <a:ext uri="{FF2B5EF4-FFF2-40B4-BE49-F238E27FC236}">
                <a16:creationId xmlns:a16="http://schemas.microsoft.com/office/drawing/2014/main" id="{880CEE75-AE78-D74B-3D8E-413C22ACDD53}"/>
              </a:ext>
            </a:extLst>
          </p:cNvPr>
          <p:cNvPicPr>
            <a:picLocks noChangeAspect="1"/>
          </p:cNvPicPr>
          <p:nvPr/>
        </p:nvPicPr>
        <p:blipFill>
          <a:blip r:embed="rId8"/>
          <a:stretch>
            <a:fillRect/>
          </a:stretch>
        </p:blipFill>
        <p:spPr>
          <a:xfrm>
            <a:off x="-1" y="4577823"/>
            <a:ext cx="3598587" cy="2286728"/>
          </a:xfrm>
          <a:prstGeom prst="rect">
            <a:avLst/>
          </a:prstGeom>
        </p:spPr>
      </p:pic>
      <p:pic>
        <p:nvPicPr>
          <p:cNvPr id="13" name="图片 12">
            <a:extLst>
              <a:ext uri="{FF2B5EF4-FFF2-40B4-BE49-F238E27FC236}">
                <a16:creationId xmlns:a16="http://schemas.microsoft.com/office/drawing/2014/main" id="{F482DA5B-9B56-EBD9-7AF0-0439311F458F}"/>
              </a:ext>
            </a:extLst>
          </p:cNvPr>
          <p:cNvPicPr>
            <a:picLocks noChangeAspect="1"/>
          </p:cNvPicPr>
          <p:nvPr/>
        </p:nvPicPr>
        <p:blipFill>
          <a:blip r:embed="rId9"/>
          <a:stretch>
            <a:fillRect/>
          </a:stretch>
        </p:blipFill>
        <p:spPr>
          <a:xfrm>
            <a:off x="3554177" y="4554811"/>
            <a:ext cx="3675301" cy="2303189"/>
          </a:xfrm>
          <a:prstGeom prst="rect">
            <a:avLst/>
          </a:prstGeom>
        </p:spPr>
      </p:pic>
      <p:pic>
        <p:nvPicPr>
          <p:cNvPr id="14" name="图片 13">
            <a:extLst>
              <a:ext uri="{FF2B5EF4-FFF2-40B4-BE49-F238E27FC236}">
                <a16:creationId xmlns:a16="http://schemas.microsoft.com/office/drawing/2014/main" id="{F968B019-F903-D4C3-24FC-3832A937233B}"/>
              </a:ext>
            </a:extLst>
          </p:cNvPr>
          <p:cNvPicPr>
            <a:picLocks noChangeAspect="1"/>
          </p:cNvPicPr>
          <p:nvPr/>
        </p:nvPicPr>
        <p:blipFill>
          <a:blip r:embed="rId10"/>
          <a:stretch>
            <a:fillRect/>
          </a:stretch>
        </p:blipFill>
        <p:spPr>
          <a:xfrm>
            <a:off x="7152764" y="4585474"/>
            <a:ext cx="3630892" cy="2299565"/>
          </a:xfrm>
          <a:prstGeom prst="rect">
            <a:avLst/>
          </a:prstGeom>
        </p:spPr>
      </p:pic>
    </p:spTree>
    <p:extLst>
      <p:ext uri="{BB962C8B-B14F-4D97-AF65-F5344CB8AC3E}">
        <p14:creationId xmlns:p14="http://schemas.microsoft.com/office/powerpoint/2010/main" val="1311838867"/>
      </p:ext>
    </p:extLst>
  </p:cSld>
  <p:clrMapOvr>
    <a:masterClrMapping/>
  </p:clrMapOvr>
  <p:transition spd="med" advTm="1200">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7073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774777-C5BC-4686-BADF-7A59DAEBC95D}"/>
              </a:ext>
            </a:extLst>
          </p:cNvPr>
          <p:cNvGrpSpPr>
            <a:grpSpLocks noChangeAspect="1"/>
          </p:cNvGrpSpPr>
          <p:nvPr>
            <p:custDataLst>
              <p:tags r:id="rId1"/>
            </p:custDataLst>
          </p:nvPr>
        </p:nvGrpSpPr>
        <p:grpSpPr>
          <a:xfrm>
            <a:off x="0" y="1130300"/>
            <a:ext cx="11518900" cy="4776601"/>
            <a:chOff x="0" y="1130300"/>
            <a:chExt cx="11518900" cy="4776601"/>
          </a:xfrm>
        </p:grpSpPr>
        <p:sp>
          <p:nvSpPr>
            <p:cNvPr id="4" name="išḷîdê">
              <a:extLst>
                <a:ext uri="{FF2B5EF4-FFF2-40B4-BE49-F238E27FC236}">
                  <a16:creationId xmlns:a16="http://schemas.microsoft.com/office/drawing/2014/main" id="{FA2957E5-70CF-40F9-A92D-D3C3ACD1FC05}"/>
                </a:ext>
              </a:extLst>
            </p:cNvPr>
            <p:cNvSpPr/>
            <p:nvPr/>
          </p:nvSpPr>
          <p:spPr>
            <a:xfrm>
              <a:off x="0" y="1846729"/>
              <a:ext cx="4567558" cy="2290439"/>
            </a:xfrm>
            <a:custGeom>
              <a:avLst/>
              <a:gdLst>
                <a:gd name="connsiteX0" fmla="*/ 0 w 4567558"/>
                <a:gd name="connsiteY0" fmla="*/ 0 h 2290439"/>
                <a:gd name="connsiteX1" fmla="*/ 4567558 w 4567558"/>
                <a:gd name="connsiteY1" fmla="*/ 0 h 2290439"/>
                <a:gd name="connsiteX2" fmla="*/ 3870669 w 4567558"/>
                <a:gd name="connsiteY2" fmla="*/ 2290439 h 2290439"/>
                <a:gd name="connsiteX3" fmla="*/ 0 w 4567558"/>
                <a:gd name="connsiteY3" fmla="*/ 2290439 h 2290439"/>
              </a:gdLst>
              <a:ahLst/>
              <a:cxnLst>
                <a:cxn ang="0">
                  <a:pos x="connsiteX0" y="connsiteY0"/>
                </a:cxn>
                <a:cxn ang="0">
                  <a:pos x="connsiteX1" y="connsiteY1"/>
                </a:cxn>
                <a:cxn ang="0">
                  <a:pos x="connsiteX2" y="connsiteY2"/>
                </a:cxn>
                <a:cxn ang="0">
                  <a:pos x="connsiteX3" y="connsiteY3"/>
                </a:cxn>
              </a:cxnLst>
              <a:rect l="l" t="t" r="r" b="b"/>
              <a:pathLst>
                <a:path w="4567558" h="2290439">
                  <a:moveTo>
                    <a:pt x="0" y="0"/>
                  </a:moveTo>
                  <a:lnTo>
                    <a:pt x="4567558" y="0"/>
                  </a:lnTo>
                  <a:lnTo>
                    <a:pt x="3870669" y="2290439"/>
                  </a:lnTo>
                  <a:lnTo>
                    <a:pt x="0" y="2290439"/>
                  </a:lnTo>
                  <a:close/>
                </a:path>
              </a:pathLst>
            </a:custGeom>
            <a:blipFill dpi="0" rotWithShape="1">
              <a:blip r:embed="rId4"/>
              <a:srcRect/>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lang="zh-CN" altLang="en-US" dirty="0">
                <a:latin typeface="Constantia" panose="02030602050306030303" pitchFamily="18" charset="0"/>
                <a:ea typeface="思源黑体" panose="020B0400000000000000" pitchFamily="34" charset="-122"/>
                <a:sym typeface="思源黑体" panose="020B0400000000000000" pitchFamily="34" charset="-122"/>
              </a:endParaRPr>
            </a:p>
          </p:txBody>
        </p:sp>
        <p:sp>
          <p:nvSpPr>
            <p:cNvPr id="5" name="íŝliḍe">
              <a:extLst>
                <a:ext uri="{FF2B5EF4-FFF2-40B4-BE49-F238E27FC236}">
                  <a16:creationId xmlns:a16="http://schemas.microsoft.com/office/drawing/2014/main" id="{E851133B-8BEA-465F-BF55-6B4EC7AD6E6B}"/>
                </a:ext>
              </a:extLst>
            </p:cNvPr>
            <p:cNvSpPr txBox="1"/>
            <p:nvPr/>
          </p:nvSpPr>
          <p:spPr>
            <a:xfrm>
              <a:off x="2057400" y="1130300"/>
              <a:ext cx="2510158" cy="716429"/>
            </a:xfrm>
            <a:prstGeom prst="rect">
              <a:avLst/>
            </a:prstGeom>
            <a:noFill/>
          </p:spPr>
          <p:txBody>
            <a:bodyPr wrap="square" lIns="91440" tIns="45720" rIns="91440" bIns="45720" anchor="ctr">
              <a:normAutofit/>
            </a:bodyPr>
            <a:lstStyle/>
            <a:p>
              <a:r>
                <a:rPr lang="en-US" altLang="zh-CN" sz="3200" b="1" dirty="0">
                  <a:solidFill>
                    <a:schemeClr val="bg1"/>
                  </a:solidFill>
                  <a:latin typeface="Constantia" panose="02030602050306030303" pitchFamily="18" charset="0"/>
                  <a:ea typeface="思源黑体" panose="020B0400000000000000" pitchFamily="34" charset="-122"/>
                  <a:sym typeface="思源黑体" panose="020B0400000000000000" pitchFamily="34" charset="-122"/>
                </a:rPr>
                <a:t>CONTENTS</a:t>
              </a:r>
            </a:p>
          </p:txBody>
        </p:sp>
        <p:grpSp>
          <p:nvGrpSpPr>
            <p:cNvPr id="6" name="ïṧľiḍé">
              <a:extLst>
                <a:ext uri="{FF2B5EF4-FFF2-40B4-BE49-F238E27FC236}">
                  <a16:creationId xmlns:a16="http://schemas.microsoft.com/office/drawing/2014/main" id="{195B74D6-AA95-4C17-9421-8E93692DF25D}"/>
                </a:ext>
              </a:extLst>
            </p:cNvPr>
            <p:cNvGrpSpPr/>
            <p:nvPr/>
          </p:nvGrpSpPr>
          <p:grpSpPr>
            <a:xfrm>
              <a:off x="5534566" y="1846729"/>
              <a:ext cx="3041966" cy="494744"/>
              <a:chOff x="5720998" y="2694805"/>
              <a:chExt cx="3041966" cy="494744"/>
            </a:xfrm>
          </p:grpSpPr>
          <p:sp>
            <p:nvSpPr>
              <p:cNvPr id="23" name="íṩḷiďé">
                <a:extLst>
                  <a:ext uri="{FF2B5EF4-FFF2-40B4-BE49-F238E27FC236}">
                    <a16:creationId xmlns:a16="http://schemas.microsoft.com/office/drawing/2014/main" id="{10C47129-F552-4720-BEFF-71FF7135799E}"/>
                  </a:ext>
                </a:extLst>
              </p:cNvPr>
              <p:cNvSpPr/>
              <p:nvPr/>
            </p:nvSpPr>
            <p:spPr>
              <a:xfrm>
                <a:off x="5720998" y="2694805"/>
                <a:ext cx="777456" cy="494744"/>
              </a:xfrm>
              <a:prstGeom prst="parallelogram">
                <a:avLst/>
              </a:pr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en-US" altLang="zh-CN" b="1" dirty="0">
                    <a:solidFill>
                      <a:schemeClr val="tx1"/>
                    </a:solidFill>
                    <a:latin typeface="Constantia" panose="02030602050306030303" pitchFamily="18" charset="0"/>
                    <a:ea typeface="思源黑体" panose="020B0400000000000000" pitchFamily="34" charset="-122"/>
                    <a:sym typeface="思源黑体" panose="020B0400000000000000" pitchFamily="34" charset="-122"/>
                  </a:rPr>
                  <a:t>01</a:t>
                </a:r>
                <a:endParaRPr lang="zh-CN" altLang="en-US" b="1" dirty="0">
                  <a:solidFill>
                    <a:schemeClr val="tx1"/>
                  </a:solidFill>
                  <a:latin typeface="Constantia" panose="02030602050306030303" pitchFamily="18" charset="0"/>
                  <a:ea typeface="思源黑体" panose="020B0400000000000000" pitchFamily="34" charset="-122"/>
                  <a:sym typeface="思源黑体" panose="020B0400000000000000" pitchFamily="34" charset="-122"/>
                </a:endParaRPr>
              </a:p>
            </p:txBody>
          </p:sp>
          <p:sp>
            <p:nvSpPr>
              <p:cNvPr id="24" name="íṧḻïdè">
                <a:extLst>
                  <a:ext uri="{FF2B5EF4-FFF2-40B4-BE49-F238E27FC236}">
                    <a16:creationId xmlns:a16="http://schemas.microsoft.com/office/drawing/2014/main" id="{F8E07573-A8E5-42F7-B445-E2E8E3B47ABD}"/>
                  </a:ext>
                </a:extLst>
              </p:cNvPr>
              <p:cNvSpPr/>
              <p:nvPr/>
            </p:nvSpPr>
            <p:spPr bwMode="auto">
              <a:xfrm>
                <a:off x="6540824" y="2703360"/>
                <a:ext cx="2222140" cy="47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p>
                <a:pPr>
                  <a:spcBef>
                    <a:spcPct val="0"/>
                  </a:spcBef>
                </a:pPr>
                <a:r>
                  <a:rPr lang="en-US" altLang="zh-CN" sz="14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Motivation</a:t>
                </a:r>
              </a:p>
            </p:txBody>
          </p:sp>
        </p:grpSp>
        <p:grpSp>
          <p:nvGrpSpPr>
            <p:cNvPr id="7" name="ïṥľîḋé">
              <a:extLst>
                <a:ext uri="{FF2B5EF4-FFF2-40B4-BE49-F238E27FC236}">
                  <a16:creationId xmlns:a16="http://schemas.microsoft.com/office/drawing/2014/main" id="{D811E890-488E-409C-8CE3-68814763178D}"/>
                </a:ext>
              </a:extLst>
            </p:cNvPr>
            <p:cNvGrpSpPr/>
            <p:nvPr/>
          </p:nvGrpSpPr>
          <p:grpSpPr>
            <a:xfrm>
              <a:off x="5272623" y="2738085"/>
              <a:ext cx="3041966" cy="494744"/>
              <a:chOff x="5720998" y="2694805"/>
              <a:chExt cx="3041966" cy="494744"/>
            </a:xfrm>
          </p:grpSpPr>
          <p:sp>
            <p:nvSpPr>
              <p:cNvPr id="21" name="íṣlïḓe">
                <a:extLst>
                  <a:ext uri="{FF2B5EF4-FFF2-40B4-BE49-F238E27FC236}">
                    <a16:creationId xmlns:a16="http://schemas.microsoft.com/office/drawing/2014/main" id="{89D55F51-B55C-4ED6-9D0C-4324A495A087}"/>
                  </a:ext>
                </a:extLst>
              </p:cNvPr>
              <p:cNvSpPr/>
              <p:nvPr/>
            </p:nvSpPr>
            <p:spPr>
              <a:xfrm>
                <a:off x="5720998" y="2694805"/>
                <a:ext cx="777456" cy="494744"/>
              </a:xfrm>
              <a:prstGeom prst="parallelogram">
                <a:avLst/>
              </a:pr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en-US" altLang="zh-CN" b="1" dirty="0">
                    <a:solidFill>
                      <a:schemeClr val="tx1"/>
                    </a:solidFill>
                    <a:latin typeface="Constantia" panose="02030602050306030303" pitchFamily="18" charset="0"/>
                    <a:ea typeface="思源黑体" panose="020B0400000000000000" pitchFamily="34" charset="-122"/>
                    <a:sym typeface="思源黑体" panose="020B0400000000000000" pitchFamily="34" charset="-122"/>
                  </a:rPr>
                  <a:t>02</a:t>
                </a:r>
                <a:endParaRPr lang="zh-CN" altLang="en-US" b="1" dirty="0">
                  <a:solidFill>
                    <a:schemeClr val="tx1"/>
                  </a:solidFill>
                  <a:latin typeface="Constantia" panose="02030602050306030303" pitchFamily="18" charset="0"/>
                  <a:ea typeface="思源黑体" panose="020B0400000000000000" pitchFamily="34" charset="-122"/>
                  <a:sym typeface="思源黑体" panose="020B0400000000000000" pitchFamily="34" charset="-122"/>
                </a:endParaRPr>
              </a:p>
            </p:txBody>
          </p:sp>
          <p:sp>
            <p:nvSpPr>
              <p:cNvPr id="22" name="ïsḷíďe">
                <a:extLst>
                  <a:ext uri="{FF2B5EF4-FFF2-40B4-BE49-F238E27FC236}">
                    <a16:creationId xmlns:a16="http://schemas.microsoft.com/office/drawing/2014/main" id="{F8E07573-A8E5-42F7-B445-E2E8E3B47ABD}"/>
                  </a:ext>
                </a:extLst>
              </p:cNvPr>
              <p:cNvSpPr/>
              <p:nvPr/>
            </p:nvSpPr>
            <p:spPr bwMode="auto">
              <a:xfrm>
                <a:off x="6540824" y="2703360"/>
                <a:ext cx="2222140" cy="47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p>
                <a:pPr>
                  <a:spcBef>
                    <a:spcPct val="0"/>
                  </a:spcBef>
                </a:pPr>
                <a:r>
                  <a:rPr lang="en-US" altLang="zh-CN" sz="14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Literature</a:t>
                </a:r>
                <a:r>
                  <a:rPr lang="zh-CN" altLang="en-US" sz="14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 </a:t>
                </a:r>
                <a:r>
                  <a:rPr lang="en-US" altLang="zh-CN" sz="14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Review</a:t>
                </a:r>
              </a:p>
            </p:txBody>
          </p:sp>
        </p:grpSp>
        <p:grpSp>
          <p:nvGrpSpPr>
            <p:cNvPr id="8" name="îṥḷîdé">
              <a:extLst>
                <a:ext uri="{FF2B5EF4-FFF2-40B4-BE49-F238E27FC236}">
                  <a16:creationId xmlns:a16="http://schemas.microsoft.com/office/drawing/2014/main" id="{A5E9650A-2069-4634-965A-33F237C56B8C}"/>
                </a:ext>
              </a:extLst>
            </p:cNvPr>
            <p:cNvGrpSpPr/>
            <p:nvPr/>
          </p:nvGrpSpPr>
          <p:grpSpPr>
            <a:xfrm>
              <a:off x="5010678" y="3629441"/>
              <a:ext cx="3041966" cy="494744"/>
              <a:chOff x="5720998" y="2694805"/>
              <a:chExt cx="3041966" cy="494744"/>
            </a:xfrm>
          </p:grpSpPr>
          <p:sp>
            <p:nvSpPr>
              <p:cNvPr id="19" name="ïšḷîḍê">
                <a:extLst>
                  <a:ext uri="{FF2B5EF4-FFF2-40B4-BE49-F238E27FC236}">
                    <a16:creationId xmlns:a16="http://schemas.microsoft.com/office/drawing/2014/main" id="{1F4E2CE2-CC0F-4112-877F-F6F0964C4362}"/>
                  </a:ext>
                </a:extLst>
              </p:cNvPr>
              <p:cNvSpPr/>
              <p:nvPr/>
            </p:nvSpPr>
            <p:spPr>
              <a:xfrm>
                <a:off x="5720998" y="2694805"/>
                <a:ext cx="777456" cy="494744"/>
              </a:xfrm>
              <a:prstGeom prst="parallelogram">
                <a:avLst/>
              </a:pr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en-US" altLang="zh-CN" b="1" dirty="0">
                    <a:solidFill>
                      <a:schemeClr val="tx1"/>
                    </a:solidFill>
                    <a:latin typeface="Constantia" panose="02030602050306030303" pitchFamily="18" charset="0"/>
                    <a:ea typeface="思源黑体" panose="020B0400000000000000" pitchFamily="34" charset="-122"/>
                    <a:sym typeface="思源黑体" panose="020B0400000000000000" pitchFamily="34" charset="-122"/>
                  </a:rPr>
                  <a:t>03</a:t>
                </a:r>
                <a:endParaRPr lang="zh-CN" altLang="en-US" b="1" dirty="0">
                  <a:solidFill>
                    <a:schemeClr val="tx1"/>
                  </a:solidFill>
                  <a:latin typeface="Constantia" panose="02030602050306030303" pitchFamily="18" charset="0"/>
                  <a:ea typeface="思源黑体" panose="020B0400000000000000" pitchFamily="34" charset="-122"/>
                  <a:sym typeface="思源黑体" panose="020B0400000000000000" pitchFamily="34" charset="-122"/>
                </a:endParaRPr>
              </a:p>
            </p:txBody>
          </p:sp>
          <p:sp>
            <p:nvSpPr>
              <p:cNvPr id="20" name="îṥļïdé">
                <a:extLst>
                  <a:ext uri="{FF2B5EF4-FFF2-40B4-BE49-F238E27FC236}">
                    <a16:creationId xmlns:a16="http://schemas.microsoft.com/office/drawing/2014/main" id="{F8E07573-A8E5-42F7-B445-E2E8E3B47ABD}"/>
                  </a:ext>
                </a:extLst>
              </p:cNvPr>
              <p:cNvSpPr/>
              <p:nvPr/>
            </p:nvSpPr>
            <p:spPr bwMode="auto">
              <a:xfrm>
                <a:off x="6540824" y="2703360"/>
                <a:ext cx="2222140" cy="47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lnSpcReduction="10000"/>
              </a:bodyPr>
              <a:lstStyle/>
              <a:p>
                <a:pPr>
                  <a:spcBef>
                    <a:spcPct val="0"/>
                  </a:spcBef>
                </a:pPr>
                <a:r>
                  <a:rPr lang="en-US" altLang="zh-CN" sz="14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Theory</a:t>
                </a:r>
                <a:r>
                  <a:rPr lang="zh-CN" altLang="en-US" sz="14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 </a:t>
                </a:r>
                <a:r>
                  <a:rPr lang="en-US" altLang="zh-CN" sz="14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Section And Testable Hypothesis</a:t>
                </a:r>
              </a:p>
            </p:txBody>
          </p:sp>
        </p:grpSp>
        <p:grpSp>
          <p:nvGrpSpPr>
            <p:cNvPr id="9" name="íṣļidê">
              <a:extLst>
                <a:ext uri="{FF2B5EF4-FFF2-40B4-BE49-F238E27FC236}">
                  <a16:creationId xmlns:a16="http://schemas.microsoft.com/office/drawing/2014/main" id="{AA2717D1-A138-48EA-84B3-B317712E2CB5}"/>
                </a:ext>
              </a:extLst>
            </p:cNvPr>
            <p:cNvGrpSpPr/>
            <p:nvPr/>
          </p:nvGrpSpPr>
          <p:grpSpPr>
            <a:xfrm>
              <a:off x="4748733" y="4520797"/>
              <a:ext cx="3041966" cy="494744"/>
              <a:chOff x="5720998" y="2694805"/>
              <a:chExt cx="3041966" cy="494744"/>
            </a:xfrm>
          </p:grpSpPr>
          <p:sp>
            <p:nvSpPr>
              <p:cNvPr id="17" name="î$ḷíḋe">
                <a:extLst>
                  <a:ext uri="{FF2B5EF4-FFF2-40B4-BE49-F238E27FC236}">
                    <a16:creationId xmlns:a16="http://schemas.microsoft.com/office/drawing/2014/main" id="{CA4E3F1C-69DF-4035-9B80-EA70AAC4EB59}"/>
                  </a:ext>
                </a:extLst>
              </p:cNvPr>
              <p:cNvSpPr/>
              <p:nvPr/>
            </p:nvSpPr>
            <p:spPr>
              <a:xfrm>
                <a:off x="5720998" y="2694805"/>
                <a:ext cx="777456" cy="494744"/>
              </a:xfrm>
              <a:prstGeom prst="parallelogram">
                <a:avLst/>
              </a:pr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en-US" altLang="zh-CN" b="1" dirty="0">
                    <a:solidFill>
                      <a:schemeClr val="tx1"/>
                    </a:solidFill>
                    <a:latin typeface="Constantia" panose="02030602050306030303" pitchFamily="18" charset="0"/>
                    <a:ea typeface="思源黑体" panose="020B0400000000000000" pitchFamily="34" charset="-122"/>
                    <a:sym typeface="思源黑体" panose="020B0400000000000000" pitchFamily="34" charset="-122"/>
                  </a:rPr>
                  <a:t>04</a:t>
                </a:r>
                <a:endParaRPr lang="zh-CN" altLang="en-US" b="1" dirty="0">
                  <a:solidFill>
                    <a:schemeClr val="tx1"/>
                  </a:solidFill>
                  <a:latin typeface="Constantia" panose="02030602050306030303" pitchFamily="18" charset="0"/>
                  <a:ea typeface="思源黑体" panose="020B0400000000000000" pitchFamily="34" charset="-122"/>
                  <a:sym typeface="思源黑体" panose="020B0400000000000000" pitchFamily="34" charset="-122"/>
                </a:endParaRPr>
              </a:p>
            </p:txBody>
          </p:sp>
          <p:sp>
            <p:nvSpPr>
              <p:cNvPr id="18" name="íśḷíḋé">
                <a:extLst>
                  <a:ext uri="{FF2B5EF4-FFF2-40B4-BE49-F238E27FC236}">
                    <a16:creationId xmlns:a16="http://schemas.microsoft.com/office/drawing/2014/main" id="{F8E07573-A8E5-42F7-B445-E2E8E3B47ABD}"/>
                  </a:ext>
                </a:extLst>
              </p:cNvPr>
              <p:cNvSpPr/>
              <p:nvPr/>
            </p:nvSpPr>
            <p:spPr bwMode="auto">
              <a:xfrm>
                <a:off x="6540824" y="2703360"/>
                <a:ext cx="2222140" cy="47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p>
                <a:pPr>
                  <a:spcBef>
                    <a:spcPct val="0"/>
                  </a:spcBef>
                </a:pPr>
                <a:r>
                  <a:rPr lang="en-US" altLang="zh-CN" sz="14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Dataset and Methods</a:t>
                </a:r>
              </a:p>
            </p:txBody>
          </p:sp>
        </p:grpSp>
        <p:grpSp>
          <p:nvGrpSpPr>
            <p:cNvPr id="10" name="ïṩľiḍe">
              <a:extLst>
                <a:ext uri="{FF2B5EF4-FFF2-40B4-BE49-F238E27FC236}">
                  <a16:creationId xmlns:a16="http://schemas.microsoft.com/office/drawing/2014/main" id="{9FB56B40-DA5B-4824-9DBF-CDA4FF56928B}"/>
                </a:ext>
              </a:extLst>
            </p:cNvPr>
            <p:cNvGrpSpPr/>
            <p:nvPr/>
          </p:nvGrpSpPr>
          <p:grpSpPr>
            <a:xfrm>
              <a:off x="4486788" y="5412157"/>
              <a:ext cx="3041966" cy="494744"/>
              <a:chOff x="5720998" y="2694805"/>
              <a:chExt cx="3041966" cy="494744"/>
            </a:xfrm>
          </p:grpSpPr>
          <p:sp>
            <p:nvSpPr>
              <p:cNvPr id="15" name="îṥḻiḋè">
                <a:extLst>
                  <a:ext uri="{FF2B5EF4-FFF2-40B4-BE49-F238E27FC236}">
                    <a16:creationId xmlns:a16="http://schemas.microsoft.com/office/drawing/2014/main" id="{1AEB369C-0877-49D0-B531-D9D9FD5B5C71}"/>
                  </a:ext>
                </a:extLst>
              </p:cNvPr>
              <p:cNvSpPr/>
              <p:nvPr/>
            </p:nvSpPr>
            <p:spPr>
              <a:xfrm>
                <a:off x="5720998" y="2694805"/>
                <a:ext cx="777456" cy="494744"/>
              </a:xfrm>
              <a:prstGeom prst="parallelogram">
                <a:avLst/>
              </a:pr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en-US" altLang="zh-CN" b="1" dirty="0">
                    <a:solidFill>
                      <a:schemeClr val="tx1"/>
                    </a:solidFill>
                    <a:latin typeface="Constantia" panose="02030602050306030303" pitchFamily="18" charset="0"/>
                    <a:ea typeface="思源黑体" panose="020B0400000000000000" pitchFamily="34" charset="-122"/>
                    <a:sym typeface="思源黑体" panose="020B0400000000000000" pitchFamily="34" charset="-122"/>
                  </a:rPr>
                  <a:t>04</a:t>
                </a:r>
                <a:endParaRPr lang="zh-CN" altLang="en-US" b="1" dirty="0">
                  <a:solidFill>
                    <a:schemeClr val="tx1"/>
                  </a:solidFill>
                  <a:latin typeface="Constantia" panose="02030602050306030303" pitchFamily="18" charset="0"/>
                  <a:ea typeface="思源黑体" panose="020B0400000000000000" pitchFamily="34" charset="-122"/>
                  <a:sym typeface="思源黑体" panose="020B0400000000000000" pitchFamily="34" charset="-122"/>
                </a:endParaRPr>
              </a:p>
            </p:txBody>
          </p:sp>
          <p:sp>
            <p:nvSpPr>
              <p:cNvPr id="16" name="íşľîdê">
                <a:extLst>
                  <a:ext uri="{FF2B5EF4-FFF2-40B4-BE49-F238E27FC236}">
                    <a16:creationId xmlns:a16="http://schemas.microsoft.com/office/drawing/2014/main" id="{F8E07573-A8E5-42F7-B445-E2E8E3B47ABD}"/>
                  </a:ext>
                </a:extLst>
              </p:cNvPr>
              <p:cNvSpPr/>
              <p:nvPr/>
            </p:nvSpPr>
            <p:spPr bwMode="auto">
              <a:xfrm>
                <a:off x="6540824" y="2703360"/>
                <a:ext cx="2222140" cy="47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p>
                <a:pPr>
                  <a:spcBef>
                    <a:spcPct val="0"/>
                  </a:spcBef>
                </a:pPr>
                <a:r>
                  <a:rPr lang="en-US" altLang="zh-CN" sz="14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Result and Conclusion</a:t>
                </a:r>
              </a:p>
            </p:txBody>
          </p:sp>
        </p:grpSp>
        <p:cxnSp>
          <p:nvCxnSpPr>
            <p:cNvPr id="11" name="直接连接符 10">
              <a:extLst>
                <a:ext uri="{FF2B5EF4-FFF2-40B4-BE49-F238E27FC236}">
                  <a16:creationId xmlns:a16="http://schemas.microsoft.com/office/drawing/2014/main" id="{62E98987-4A4C-4CC2-9452-16F957B3455E}"/>
                </a:ext>
              </a:extLst>
            </p:cNvPr>
            <p:cNvCxnSpPr/>
            <p:nvPr/>
          </p:nvCxnSpPr>
          <p:spPr>
            <a:xfrm>
              <a:off x="6417684" y="2539779"/>
              <a:ext cx="510121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B67DC1D-E594-4F2A-9471-156B7A8FC9EB}"/>
                </a:ext>
              </a:extLst>
            </p:cNvPr>
            <p:cNvCxnSpPr/>
            <p:nvPr/>
          </p:nvCxnSpPr>
          <p:spPr>
            <a:xfrm>
              <a:off x="6178858" y="3431135"/>
              <a:ext cx="534004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C764DCE-A00F-4B09-BEFB-580DE471E501}"/>
                </a:ext>
              </a:extLst>
            </p:cNvPr>
            <p:cNvCxnSpPr/>
            <p:nvPr/>
          </p:nvCxnSpPr>
          <p:spPr>
            <a:xfrm>
              <a:off x="5923294" y="4322491"/>
              <a:ext cx="559560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3B29A21-4CFE-434A-9039-849CA49F78B4}"/>
                </a:ext>
              </a:extLst>
            </p:cNvPr>
            <p:cNvCxnSpPr/>
            <p:nvPr/>
          </p:nvCxnSpPr>
          <p:spPr>
            <a:xfrm>
              <a:off x="5661351" y="5213847"/>
              <a:ext cx="5857549"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66230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1D2061F-2CA7-3233-8651-3989E4F5980B}"/>
              </a:ext>
            </a:extLst>
          </p:cNvPr>
          <p:cNvPicPr>
            <a:picLocks noChangeAspect="1"/>
          </p:cNvPicPr>
          <p:nvPr/>
        </p:nvPicPr>
        <p:blipFill>
          <a:blip r:embed="rId2"/>
          <a:stretch>
            <a:fillRect/>
          </a:stretch>
        </p:blipFill>
        <p:spPr>
          <a:xfrm>
            <a:off x="0" y="0"/>
            <a:ext cx="3664131" cy="2320616"/>
          </a:xfrm>
          <a:prstGeom prst="rect">
            <a:avLst/>
          </a:prstGeom>
        </p:spPr>
      </p:pic>
      <p:pic>
        <p:nvPicPr>
          <p:cNvPr id="7" name="图片 6">
            <a:extLst>
              <a:ext uri="{FF2B5EF4-FFF2-40B4-BE49-F238E27FC236}">
                <a16:creationId xmlns:a16="http://schemas.microsoft.com/office/drawing/2014/main" id="{75BBBE72-9C3B-1AD8-159F-4D30EEC566FE}"/>
              </a:ext>
            </a:extLst>
          </p:cNvPr>
          <p:cNvPicPr>
            <a:picLocks noChangeAspect="1"/>
          </p:cNvPicPr>
          <p:nvPr/>
        </p:nvPicPr>
        <p:blipFill>
          <a:blip r:embed="rId3"/>
          <a:stretch>
            <a:fillRect/>
          </a:stretch>
        </p:blipFill>
        <p:spPr>
          <a:xfrm>
            <a:off x="3664131" y="0"/>
            <a:ext cx="3676344" cy="2320616"/>
          </a:xfrm>
          <a:prstGeom prst="rect">
            <a:avLst/>
          </a:prstGeom>
        </p:spPr>
      </p:pic>
      <p:pic>
        <p:nvPicPr>
          <p:cNvPr id="8" name="图片 7">
            <a:extLst>
              <a:ext uri="{FF2B5EF4-FFF2-40B4-BE49-F238E27FC236}">
                <a16:creationId xmlns:a16="http://schemas.microsoft.com/office/drawing/2014/main" id="{BB5E29D4-8184-06E8-ECE2-47EAFA94F2BC}"/>
              </a:ext>
            </a:extLst>
          </p:cNvPr>
          <p:cNvPicPr>
            <a:picLocks noChangeAspect="1"/>
          </p:cNvPicPr>
          <p:nvPr/>
        </p:nvPicPr>
        <p:blipFill>
          <a:blip r:embed="rId4"/>
          <a:stretch>
            <a:fillRect/>
          </a:stretch>
        </p:blipFill>
        <p:spPr>
          <a:xfrm>
            <a:off x="7340475" y="0"/>
            <a:ext cx="3664131" cy="2320616"/>
          </a:xfrm>
          <a:prstGeom prst="rect">
            <a:avLst/>
          </a:prstGeom>
        </p:spPr>
      </p:pic>
      <p:pic>
        <p:nvPicPr>
          <p:cNvPr id="9" name="图片 8">
            <a:extLst>
              <a:ext uri="{FF2B5EF4-FFF2-40B4-BE49-F238E27FC236}">
                <a16:creationId xmlns:a16="http://schemas.microsoft.com/office/drawing/2014/main" id="{FFCFACE5-E206-7A62-7034-D4B31AAF2274}"/>
              </a:ext>
            </a:extLst>
          </p:cNvPr>
          <p:cNvPicPr>
            <a:picLocks noChangeAspect="1"/>
          </p:cNvPicPr>
          <p:nvPr/>
        </p:nvPicPr>
        <p:blipFill>
          <a:blip r:embed="rId5"/>
          <a:stretch>
            <a:fillRect/>
          </a:stretch>
        </p:blipFill>
        <p:spPr>
          <a:xfrm>
            <a:off x="0" y="2320616"/>
            <a:ext cx="3683517" cy="2320616"/>
          </a:xfrm>
          <a:prstGeom prst="rect">
            <a:avLst/>
          </a:prstGeom>
        </p:spPr>
      </p:pic>
      <p:pic>
        <p:nvPicPr>
          <p:cNvPr id="10" name="图片 9">
            <a:extLst>
              <a:ext uri="{FF2B5EF4-FFF2-40B4-BE49-F238E27FC236}">
                <a16:creationId xmlns:a16="http://schemas.microsoft.com/office/drawing/2014/main" id="{EE86443C-B20D-F241-62A8-91B4354EC0D8}"/>
              </a:ext>
            </a:extLst>
          </p:cNvPr>
          <p:cNvPicPr>
            <a:picLocks noChangeAspect="1"/>
          </p:cNvPicPr>
          <p:nvPr/>
        </p:nvPicPr>
        <p:blipFill>
          <a:blip r:embed="rId6"/>
          <a:stretch>
            <a:fillRect/>
          </a:stretch>
        </p:blipFill>
        <p:spPr>
          <a:xfrm>
            <a:off x="3683517" y="2320616"/>
            <a:ext cx="3656958" cy="2348281"/>
          </a:xfrm>
          <a:prstGeom prst="rect">
            <a:avLst/>
          </a:prstGeom>
        </p:spPr>
      </p:pic>
      <p:pic>
        <p:nvPicPr>
          <p:cNvPr id="11" name="图片 10">
            <a:extLst>
              <a:ext uri="{FF2B5EF4-FFF2-40B4-BE49-F238E27FC236}">
                <a16:creationId xmlns:a16="http://schemas.microsoft.com/office/drawing/2014/main" id="{0AB5B3EF-F260-C8AC-FC85-86519E02BB0F}"/>
              </a:ext>
            </a:extLst>
          </p:cNvPr>
          <p:cNvPicPr>
            <a:picLocks noChangeAspect="1"/>
          </p:cNvPicPr>
          <p:nvPr/>
        </p:nvPicPr>
        <p:blipFill>
          <a:blip r:embed="rId7"/>
          <a:stretch>
            <a:fillRect/>
          </a:stretch>
        </p:blipFill>
        <p:spPr>
          <a:xfrm>
            <a:off x="7328262" y="2320616"/>
            <a:ext cx="3788229" cy="2364548"/>
          </a:xfrm>
          <a:prstGeom prst="rect">
            <a:avLst/>
          </a:prstGeom>
        </p:spPr>
      </p:pic>
      <p:pic>
        <p:nvPicPr>
          <p:cNvPr id="12" name="图片 11">
            <a:extLst>
              <a:ext uri="{FF2B5EF4-FFF2-40B4-BE49-F238E27FC236}">
                <a16:creationId xmlns:a16="http://schemas.microsoft.com/office/drawing/2014/main" id="{E1713528-0F6E-90D0-35AC-3271E8862F20}"/>
              </a:ext>
            </a:extLst>
          </p:cNvPr>
          <p:cNvPicPr>
            <a:picLocks noChangeAspect="1"/>
          </p:cNvPicPr>
          <p:nvPr/>
        </p:nvPicPr>
        <p:blipFill>
          <a:blip r:embed="rId8"/>
          <a:stretch>
            <a:fillRect/>
          </a:stretch>
        </p:blipFill>
        <p:spPr>
          <a:xfrm>
            <a:off x="0" y="4641232"/>
            <a:ext cx="3656958" cy="2296229"/>
          </a:xfrm>
          <a:prstGeom prst="rect">
            <a:avLst/>
          </a:prstGeom>
        </p:spPr>
      </p:pic>
      <p:pic>
        <p:nvPicPr>
          <p:cNvPr id="13" name="图片 12">
            <a:extLst>
              <a:ext uri="{FF2B5EF4-FFF2-40B4-BE49-F238E27FC236}">
                <a16:creationId xmlns:a16="http://schemas.microsoft.com/office/drawing/2014/main" id="{CE0E42AF-3702-E37C-14B9-1541392CE21E}"/>
              </a:ext>
            </a:extLst>
          </p:cNvPr>
          <p:cNvPicPr>
            <a:picLocks noChangeAspect="1"/>
          </p:cNvPicPr>
          <p:nvPr/>
        </p:nvPicPr>
        <p:blipFill>
          <a:blip r:embed="rId9"/>
          <a:stretch>
            <a:fillRect/>
          </a:stretch>
        </p:blipFill>
        <p:spPr>
          <a:xfrm>
            <a:off x="3683517" y="4668897"/>
            <a:ext cx="3656958" cy="2320528"/>
          </a:xfrm>
          <a:prstGeom prst="rect">
            <a:avLst/>
          </a:prstGeom>
        </p:spPr>
      </p:pic>
      <p:pic>
        <p:nvPicPr>
          <p:cNvPr id="14" name="图片 13">
            <a:extLst>
              <a:ext uri="{FF2B5EF4-FFF2-40B4-BE49-F238E27FC236}">
                <a16:creationId xmlns:a16="http://schemas.microsoft.com/office/drawing/2014/main" id="{B8A4BD8F-245D-E0D8-D3F6-A3E25D611DE9}"/>
              </a:ext>
            </a:extLst>
          </p:cNvPr>
          <p:cNvPicPr>
            <a:picLocks noChangeAspect="1"/>
          </p:cNvPicPr>
          <p:nvPr/>
        </p:nvPicPr>
        <p:blipFill>
          <a:blip r:embed="rId10"/>
          <a:stretch>
            <a:fillRect/>
          </a:stretch>
        </p:blipFill>
        <p:spPr>
          <a:xfrm>
            <a:off x="7340475" y="4641232"/>
            <a:ext cx="3776016" cy="2375639"/>
          </a:xfrm>
          <a:prstGeom prst="rect">
            <a:avLst/>
          </a:prstGeom>
        </p:spPr>
      </p:pic>
    </p:spTree>
    <p:extLst>
      <p:ext uri="{BB962C8B-B14F-4D97-AF65-F5344CB8AC3E}">
        <p14:creationId xmlns:p14="http://schemas.microsoft.com/office/powerpoint/2010/main" val="819277257"/>
      </p:ext>
    </p:extLst>
  </p:cSld>
  <p:clrMapOvr>
    <a:masterClrMapping/>
  </p:clrMapOvr>
  <p:transition spd="med" advTm="1200">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0FF0343-7797-DE08-C108-A4733690F63C}"/>
              </a:ext>
            </a:extLst>
          </p:cNvPr>
          <p:cNvPicPr>
            <a:picLocks noChangeAspect="1"/>
          </p:cNvPicPr>
          <p:nvPr/>
        </p:nvPicPr>
        <p:blipFill>
          <a:blip r:embed="rId2"/>
          <a:stretch>
            <a:fillRect/>
          </a:stretch>
        </p:blipFill>
        <p:spPr>
          <a:xfrm>
            <a:off x="0" y="0"/>
            <a:ext cx="3797300" cy="2400300"/>
          </a:xfrm>
          <a:prstGeom prst="rect">
            <a:avLst/>
          </a:prstGeom>
        </p:spPr>
      </p:pic>
      <p:pic>
        <p:nvPicPr>
          <p:cNvPr id="7" name="图片 6">
            <a:extLst>
              <a:ext uri="{FF2B5EF4-FFF2-40B4-BE49-F238E27FC236}">
                <a16:creationId xmlns:a16="http://schemas.microsoft.com/office/drawing/2014/main" id="{76336025-A3B0-89CD-C97C-1DD7EEAE69E1}"/>
              </a:ext>
            </a:extLst>
          </p:cNvPr>
          <p:cNvPicPr>
            <a:picLocks noChangeAspect="1"/>
          </p:cNvPicPr>
          <p:nvPr/>
        </p:nvPicPr>
        <p:blipFill>
          <a:blip r:embed="rId3"/>
          <a:stretch>
            <a:fillRect/>
          </a:stretch>
        </p:blipFill>
        <p:spPr>
          <a:xfrm>
            <a:off x="3986711" y="2327003"/>
            <a:ext cx="3822700" cy="2413000"/>
          </a:xfrm>
          <a:prstGeom prst="rect">
            <a:avLst/>
          </a:prstGeom>
        </p:spPr>
      </p:pic>
      <p:pic>
        <p:nvPicPr>
          <p:cNvPr id="8" name="图片 7">
            <a:extLst>
              <a:ext uri="{FF2B5EF4-FFF2-40B4-BE49-F238E27FC236}">
                <a16:creationId xmlns:a16="http://schemas.microsoft.com/office/drawing/2014/main" id="{964D3772-5763-AB30-D954-8D3A9DECD252}"/>
              </a:ext>
            </a:extLst>
          </p:cNvPr>
          <p:cNvPicPr>
            <a:picLocks noChangeAspect="1"/>
          </p:cNvPicPr>
          <p:nvPr/>
        </p:nvPicPr>
        <p:blipFill>
          <a:blip r:embed="rId4"/>
          <a:stretch>
            <a:fillRect/>
          </a:stretch>
        </p:blipFill>
        <p:spPr>
          <a:xfrm>
            <a:off x="8343900" y="4419600"/>
            <a:ext cx="3848100" cy="2438400"/>
          </a:xfrm>
          <a:prstGeom prst="rect">
            <a:avLst/>
          </a:prstGeom>
        </p:spPr>
      </p:pic>
    </p:spTree>
    <p:extLst>
      <p:ext uri="{BB962C8B-B14F-4D97-AF65-F5344CB8AC3E}">
        <p14:creationId xmlns:p14="http://schemas.microsoft.com/office/powerpoint/2010/main" val="3871258820"/>
      </p:ext>
    </p:extLst>
  </p:cSld>
  <p:clrMapOvr>
    <a:masterClrMapping/>
  </p:clrMapOvr>
  <p:transition spd="med" advTm="1200">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40297" y="4357938"/>
            <a:ext cx="3725700" cy="830997"/>
          </a:xfrm>
          <a:prstGeom prst="rect">
            <a:avLst/>
          </a:prstGeom>
          <a:noFill/>
        </p:spPr>
        <p:txBody>
          <a:bodyPr wrap="none" rtlCol="0">
            <a:spAutoFit/>
          </a:bodyPr>
          <a:lstStyle/>
          <a:p>
            <a:r>
              <a:rPr lang="en-US" sz="4800" dirty="0">
                <a:solidFill>
                  <a:schemeClr val="tx1">
                    <a:lumMod val="75000"/>
                    <a:lumOff val="25000"/>
                  </a:schemeClr>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Conclusions</a:t>
            </a:r>
          </a:p>
        </p:txBody>
      </p:sp>
      <p:sp>
        <p:nvSpPr>
          <p:cNvPr id="13" name="Rectangle 12"/>
          <p:cNvSpPr/>
          <p:nvPr/>
        </p:nvSpPr>
        <p:spPr>
          <a:xfrm>
            <a:off x="1140297" y="2392593"/>
            <a:ext cx="2865632" cy="1569660"/>
          </a:xfrm>
          <a:prstGeom prst="rect">
            <a:avLst/>
          </a:prstGeom>
        </p:spPr>
        <p:txBody>
          <a:bodyPr wrap="square">
            <a:spAutoFit/>
          </a:bodyPr>
          <a:lstStyle/>
          <a:p>
            <a:r>
              <a:rPr lang="en-US" sz="1200" dirty="0">
                <a:solidFill>
                  <a:schemeClr val="tx1">
                    <a:lumMod val="75000"/>
                    <a:lumOff val="25000"/>
                  </a:schemeClr>
                </a:solidFill>
                <a:latin typeface="思源黑体" panose="020B0400000000000000" pitchFamily="34" charset="-122"/>
                <a:ea typeface="思源黑体" panose="020B0400000000000000" pitchFamily="34" charset="-122"/>
                <a:cs typeface="Roboto Medium" charset="0"/>
                <a:sym typeface="思源黑体" panose="020B0400000000000000" pitchFamily="34" charset="-122"/>
              </a:rPr>
              <a:t>From all the 30 plots, we can see that the positive attitude percentage is as high as 90% before the COVID-19 and it dropped quickly to as low as 10% within the first several month. And it remains nearly 0.2 for the whole two years in after the COVID first break out in Wuhan.</a:t>
            </a:r>
            <a:endParaRPr lang="en-US" sz="1200" dirty="0">
              <a:solidFill>
                <a:schemeClr val="tx1">
                  <a:lumMod val="75000"/>
                  <a:lumOff val="25000"/>
                </a:schemeClr>
              </a:solidFill>
              <a:latin typeface="思源黑体" panose="020B0400000000000000" pitchFamily="34" charset="-122"/>
              <a:ea typeface="思源黑体" panose="020B0400000000000000" pitchFamily="34" charset="-122"/>
              <a:cs typeface="Roboto Thin" charset="0"/>
              <a:sym typeface="思源黑体" panose="020B0400000000000000" pitchFamily="34" charset="-122"/>
            </a:endParaRPr>
          </a:p>
        </p:txBody>
      </p:sp>
      <p:cxnSp>
        <p:nvCxnSpPr>
          <p:cNvPr id="15" name="Straight Connector 14"/>
          <p:cNvCxnSpPr/>
          <p:nvPr/>
        </p:nvCxnSpPr>
        <p:spPr>
          <a:xfrm>
            <a:off x="1402008" y="-1515478"/>
            <a:ext cx="5354096" cy="535409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230409" y="4221128"/>
            <a:ext cx="95989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任意多边形: 形状 15">
            <a:extLst>
              <a:ext uri="{FF2B5EF4-FFF2-40B4-BE49-F238E27FC236}">
                <a16:creationId xmlns:a16="http://schemas.microsoft.com/office/drawing/2014/main" id="{A9E32075-DE6A-478B-8CCB-4EBA2B4A8AA8}"/>
              </a:ext>
            </a:extLst>
          </p:cNvPr>
          <p:cNvSpPr/>
          <p:nvPr/>
        </p:nvSpPr>
        <p:spPr>
          <a:xfrm flipH="1">
            <a:off x="1676697" y="1581377"/>
            <a:ext cx="1930402" cy="617756"/>
          </a:xfrm>
          <a:custGeom>
            <a:avLst/>
            <a:gdLst>
              <a:gd name="connsiteX0" fmla="*/ 1731223 w 2736810"/>
              <a:gd name="connsiteY0" fmla="*/ 8079 h 875818"/>
              <a:gd name="connsiteX1" fmla="*/ 2736810 w 2736810"/>
              <a:gd name="connsiteY1" fmla="*/ 8079 h 875818"/>
              <a:gd name="connsiteX2" fmla="*/ 2234017 w 2736810"/>
              <a:gd name="connsiteY2" fmla="*/ 875818 h 875818"/>
              <a:gd name="connsiteX3" fmla="*/ 1656001 w 2736810"/>
              <a:gd name="connsiteY3" fmla="*/ 3480 h 875818"/>
              <a:gd name="connsiteX4" fmla="*/ 2158794 w 2736810"/>
              <a:gd name="connsiteY4" fmla="*/ 871219 h 875818"/>
              <a:gd name="connsiteX5" fmla="*/ 1153207 w 2736810"/>
              <a:gd name="connsiteY5" fmla="*/ 871219 h 875818"/>
              <a:gd name="connsiteX6" fmla="*/ 502794 w 2736810"/>
              <a:gd name="connsiteY6" fmla="*/ 3480 h 875818"/>
              <a:gd name="connsiteX7" fmla="*/ 1005587 w 2736810"/>
              <a:gd name="connsiteY7" fmla="*/ 871219 h 875818"/>
              <a:gd name="connsiteX8" fmla="*/ 0 w 2736810"/>
              <a:gd name="connsiteY8" fmla="*/ 871219 h 875818"/>
              <a:gd name="connsiteX9" fmla="*/ 575190 w 2736810"/>
              <a:gd name="connsiteY9" fmla="*/ 0 h 875818"/>
              <a:gd name="connsiteX10" fmla="*/ 1580777 w 2736810"/>
              <a:gd name="connsiteY10" fmla="*/ 0 h 875818"/>
              <a:gd name="connsiteX11" fmla="*/ 1077984 w 2736810"/>
              <a:gd name="connsiteY11" fmla="*/ 867739 h 8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6810" h="875818">
                <a:moveTo>
                  <a:pt x="1731223" y="8079"/>
                </a:moveTo>
                <a:lnTo>
                  <a:pt x="2736810" y="8079"/>
                </a:lnTo>
                <a:lnTo>
                  <a:pt x="2234017" y="875818"/>
                </a:lnTo>
                <a:close/>
                <a:moveTo>
                  <a:pt x="1656001" y="3480"/>
                </a:moveTo>
                <a:lnTo>
                  <a:pt x="2158794" y="871219"/>
                </a:lnTo>
                <a:lnTo>
                  <a:pt x="1153207" y="871219"/>
                </a:lnTo>
                <a:close/>
                <a:moveTo>
                  <a:pt x="502794" y="3480"/>
                </a:moveTo>
                <a:lnTo>
                  <a:pt x="1005587" y="871219"/>
                </a:lnTo>
                <a:lnTo>
                  <a:pt x="0" y="871219"/>
                </a:lnTo>
                <a:close/>
                <a:moveTo>
                  <a:pt x="575190" y="0"/>
                </a:moveTo>
                <a:lnTo>
                  <a:pt x="1580777" y="0"/>
                </a:lnTo>
                <a:lnTo>
                  <a:pt x="1077984" y="867739"/>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 name="任意多边形: 形状 16">
            <a:extLst>
              <a:ext uri="{FF2B5EF4-FFF2-40B4-BE49-F238E27FC236}">
                <a16:creationId xmlns:a16="http://schemas.microsoft.com/office/drawing/2014/main" id="{C41120B9-5B0C-4378-A5F7-027C3A819E0B}"/>
              </a:ext>
            </a:extLst>
          </p:cNvPr>
          <p:cNvSpPr/>
          <p:nvPr/>
        </p:nvSpPr>
        <p:spPr>
          <a:xfrm flipH="1" flipV="1">
            <a:off x="1225423" y="1748428"/>
            <a:ext cx="526537" cy="454358"/>
          </a:xfrm>
          <a:custGeom>
            <a:avLst/>
            <a:gdLst>
              <a:gd name="connsiteX0" fmla="*/ 0 w 1005587"/>
              <a:gd name="connsiteY0" fmla="*/ 0 h 867739"/>
              <a:gd name="connsiteX1" fmla="*/ 1005587 w 1005587"/>
              <a:gd name="connsiteY1" fmla="*/ 0 h 867739"/>
              <a:gd name="connsiteX2" fmla="*/ 502794 w 1005587"/>
              <a:gd name="connsiteY2" fmla="*/ 867739 h 867739"/>
              <a:gd name="connsiteX3" fmla="*/ 0 w 1005587"/>
              <a:gd name="connsiteY3" fmla="*/ 0 h 867739"/>
            </a:gdLst>
            <a:ahLst/>
            <a:cxnLst>
              <a:cxn ang="0">
                <a:pos x="connsiteX0" y="connsiteY0"/>
              </a:cxn>
              <a:cxn ang="0">
                <a:pos x="connsiteX1" y="connsiteY1"/>
              </a:cxn>
              <a:cxn ang="0">
                <a:pos x="connsiteX2" y="connsiteY2"/>
              </a:cxn>
              <a:cxn ang="0">
                <a:pos x="connsiteX3" y="connsiteY3"/>
              </a:cxn>
            </a:cxnLst>
            <a:rect l="l" t="t" r="r" b="b"/>
            <a:pathLst>
              <a:path w="1005587" h="867739">
                <a:moveTo>
                  <a:pt x="0" y="0"/>
                </a:moveTo>
                <a:lnTo>
                  <a:pt x="1005587" y="0"/>
                </a:lnTo>
                <a:lnTo>
                  <a:pt x="502794" y="867739"/>
                </a:lnTo>
                <a:lnTo>
                  <a:pt x="0" y="0"/>
                </a:lnTo>
                <a:close/>
              </a:path>
            </a:pathLst>
          </a:cu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26" name="图片占位符 25">
            <a:extLst>
              <a:ext uri="{FF2B5EF4-FFF2-40B4-BE49-F238E27FC236}">
                <a16:creationId xmlns:a16="http://schemas.microsoft.com/office/drawing/2014/main" id="{154C0584-2216-4185-BE65-027EB3D1C8B9}"/>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33333" b="33333"/>
          <a:stretch>
            <a:fillRect/>
          </a:stretch>
        </p:blipFill>
        <p:spPr/>
      </p:pic>
      <p:pic>
        <p:nvPicPr>
          <p:cNvPr id="30" name="图片占位符 29">
            <a:extLst>
              <a:ext uri="{FF2B5EF4-FFF2-40B4-BE49-F238E27FC236}">
                <a16:creationId xmlns:a16="http://schemas.microsoft.com/office/drawing/2014/main" id="{781C8A8D-2962-47EB-AB52-3B3258F099A2}"/>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12327" b="12327"/>
          <a:stretch>
            <a:fillRect/>
          </a:stretch>
        </p:blipFill>
        <p:spPr/>
      </p:pic>
      <p:pic>
        <p:nvPicPr>
          <p:cNvPr id="28" name="图片占位符 27">
            <a:extLst>
              <a:ext uri="{FF2B5EF4-FFF2-40B4-BE49-F238E27FC236}">
                <a16:creationId xmlns:a16="http://schemas.microsoft.com/office/drawing/2014/main" id="{063BED7E-A6D2-4153-857C-29552748DA31}"/>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33428" b="33428"/>
          <a:stretch>
            <a:fillRect/>
          </a:stretch>
        </p:blipFill>
        <p:spPr/>
      </p:pic>
      <p:pic>
        <p:nvPicPr>
          <p:cNvPr id="32" name="图片占位符 31">
            <a:extLst>
              <a:ext uri="{FF2B5EF4-FFF2-40B4-BE49-F238E27FC236}">
                <a16:creationId xmlns:a16="http://schemas.microsoft.com/office/drawing/2014/main" id="{7B8646ED-FE8A-4AE2-A1CD-E0A666217623}"/>
              </a:ext>
            </a:extLst>
          </p:cNvPr>
          <p:cNvPicPr>
            <a:picLocks noGrp="1" noChangeAspect="1"/>
          </p:cNvPicPr>
          <p:nvPr>
            <p:ph type="pic" sz="quarter" idx="12"/>
          </p:nvPr>
        </p:nvPicPr>
        <p:blipFill>
          <a:blip r:embed="rId7">
            <a:extLst>
              <a:ext uri="{28A0092B-C50C-407E-A947-70E740481C1C}">
                <a14:useLocalDpi xmlns:a14="http://schemas.microsoft.com/office/drawing/2010/main" val="0"/>
              </a:ext>
            </a:extLst>
          </a:blip>
          <a:srcRect l="35088" r="35088"/>
          <a:stretch>
            <a:fillRect/>
          </a:stretch>
        </p:blipFill>
        <p:spPr/>
      </p:pic>
      <p:pic>
        <p:nvPicPr>
          <p:cNvPr id="34" name="图片占位符 33">
            <a:extLst>
              <a:ext uri="{FF2B5EF4-FFF2-40B4-BE49-F238E27FC236}">
                <a16:creationId xmlns:a16="http://schemas.microsoft.com/office/drawing/2014/main" id="{C971161C-A5CC-4FD3-97EE-22B9919B3FD4}"/>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t="21173" b="21173"/>
          <a:stretch>
            <a:fillRect/>
          </a:stretch>
        </p:blipFill>
        <p:spPr/>
      </p:pic>
    </p:spTree>
    <p:extLst>
      <p:ext uri="{BB962C8B-B14F-4D97-AF65-F5344CB8AC3E}">
        <p14:creationId xmlns:p14="http://schemas.microsoft.com/office/powerpoint/2010/main" val="114276504"/>
      </p:ext>
    </p:extLst>
  </p:cSld>
  <p:clrMapOvr>
    <a:masterClrMapping/>
  </p:clrMapOvr>
  <p:transition spd="med" advClick="0" advTm="2000">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7C57B07-CEDF-4D36-918D-F61F2BE893BC}"/>
              </a:ext>
            </a:extLst>
          </p:cNvPr>
          <p:cNvSpPr/>
          <p:nvPr/>
        </p:nvSpPr>
        <p:spPr>
          <a:xfrm>
            <a:off x="8313054" y="3456023"/>
            <a:ext cx="3905785" cy="344424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A8FDEBD-585B-4956-A118-67E1FCAA5497}"/>
              </a:ext>
            </a:extLst>
          </p:cNvPr>
          <p:cNvSpPr/>
          <p:nvPr/>
        </p:nvSpPr>
        <p:spPr>
          <a:xfrm>
            <a:off x="4233299" y="3456023"/>
            <a:ext cx="3905785" cy="344424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lus 2">
            <a:extLst>
              <a:ext uri="{FF2B5EF4-FFF2-40B4-BE49-F238E27FC236}">
                <a16:creationId xmlns:a16="http://schemas.microsoft.com/office/drawing/2014/main" id="{DE1C5D41-3A02-4069-BD0C-7D5F16B3D033}"/>
              </a:ext>
            </a:extLst>
          </p:cNvPr>
          <p:cNvSpPr/>
          <p:nvPr/>
        </p:nvSpPr>
        <p:spPr>
          <a:xfrm>
            <a:off x="9709858" y="4488872"/>
            <a:ext cx="2609504" cy="2609504"/>
          </a:xfrm>
          <a:prstGeom prst="mathPlus">
            <a:avLst>
              <a:gd name="adj1" fmla="val 584"/>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979797"/>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 name="Diamond 4">
            <a:extLst>
              <a:ext uri="{FF2B5EF4-FFF2-40B4-BE49-F238E27FC236}">
                <a16:creationId xmlns:a16="http://schemas.microsoft.com/office/drawing/2014/main" id="{11AD8E12-4F48-4DE3-88BB-E7C477E75663}"/>
              </a:ext>
            </a:extLst>
          </p:cNvPr>
          <p:cNvSpPr/>
          <p:nvPr/>
        </p:nvSpPr>
        <p:spPr>
          <a:xfrm>
            <a:off x="-1521201" y="822522"/>
            <a:ext cx="3164364" cy="3164364"/>
          </a:xfrm>
          <a:prstGeom prst="diamon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979797"/>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Diamond 18">
            <a:extLst>
              <a:ext uri="{FF2B5EF4-FFF2-40B4-BE49-F238E27FC236}">
                <a16:creationId xmlns:a16="http://schemas.microsoft.com/office/drawing/2014/main" id="{27E9A69B-BFA9-4FE2-9B0E-CE5348FCD840}"/>
              </a:ext>
            </a:extLst>
          </p:cNvPr>
          <p:cNvSpPr/>
          <p:nvPr/>
        </p:nvSpPr>
        <p:spPr>
          <a:xfrm>
            <a:off x="2399310" y="1451265"/>
            <a:ext cx="3707476" cy="3707476"/>
          </a:xfrm>
          <a:prstGeom prst="diamond">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979797"/>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Diamond 19">
            <a:extLst>
              <a:ext uri="{FF2B5EF4-FFF2-40B4-BE49-F238E27FC236}">
                <a16:creationId xmlns:a16="http://schemas.microsoft.com/office/drawing/2014/main" id="{A67B280C-4629-43C9-B7D8-0789253126C9}"/>
              </a:ext>
            </a:extLst>
          </p:cNvPr>
          <p:cNvSpPr/>
          <p:nvPr/>
        </p:nvSpPr>
        <p:spPr>
          <a:xfrm>
            <a:off x="1193550" y="1408726"/>
            <a:ext cx="1754546" cy="1754547"/>
          </a:xfrm>
          <a:prstGeom prst="diamond">
            <a:avLst/>
          </a:prstGeom>
          <a:solidFill>
            <a:srgbClr val="0A0A0A"/>
          </a:solid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979797"/>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Diamond 20">
            <a:extLst>
              <a:ext uri="{FF2B5EF4-FFF2-40B4-BE49-F238E27FC236}">
                <a16:creationId xmlns:a16="http://schemas.microsoft.com/office/drawing/2014/main" id="{A64FDD55-E083-4345-82E0-7310974F8A79}"/>
              </a:ext>
            </a:extLst>
          </p:cNvPr>
          <p:cNvSpPr/>
          <p:nvPr/>
        </p:nvSpPr>
        <p:spPr>
          <a:xfrm>
            <a:off x="1985987" y="432414"/>
            <a:ext cx="1366418" cy="1366419"/>
          </a:xfrm>
          <a:prstGeom prst="diamond">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979797"/>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Diamond 21">
            <a:extLst>
              <a:ext uri="{FF2B5EF4-FFF2-40B4-BE49-F238E27FC236}">
                <a16:creationId xmlns:a16="http://schemas.microsoft.com/office/drawing/2014/main" id="{680BBC1A-5F31-4605-993E-EBCCFBE2DD4A}"/>
              </a:ext>
            </a:extLst>
          </p:cNvPr>
          <p:cNvSpPr/>
          <p:nvPr/>
        </p:nvSpPr>
        <p:spPr>
          <a:xfrm>
            <a:off x="528966" y="2513627"/>
            <a:ext cx="1754546" cy="1754547"/>
          </a:xfrm>
          <a:prstGeom prst="diamond">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979797"/>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 name="TextBox 22">
            <a:extLst>
              <a:ext uri="{FF2B5EF4-FFF2-40B4-BE49-F238E27FC236}">
                <a16:creationId xmlns:a16="http://schemas.microsoft.com/office/drawing/2014/main" id="{20A9C8B7-98AC-44F3-86ED-737B6898E4CF}"/>
              </a:ext>
            </a:extLst>
          </p:cNvPr>
          <p:cNvSpPr txBox="1"/>
          <p:nvPr/>
        </p:nvSpPr>
        <p:spPr>
          <a:xfrm>
            <a:off x="4988144" y="1610558"/>
            <a:ext cx="7428102" cy="890693"/>
          </a:xfrm>
          <a:prstGeom prst="rect">
            <a:avLst/>
          </a:prstGeom>
          <a:noFill/>
        </p:spPr>
        <p:txBody>
          <a:bodyPr wrap="square" rtlCol="0">
            <a:spAutoFit/>
          </a:bodyPr>
          <a:lstStyle/>
          <a:p>
            <a:pPr marL="171450" indent="-171450" defTabSz="457200">
              <a:lnSpc>
                <a:spcPct val="150000"/>
              </a:lnSpc>
              <a:buFont typeface="Arial" panose="020B0604020202020204" pitchFamily="34" charset="0"/>
              <a:buChar char="•"/>
            </a:pPr>
            <a:r>
              <a:rPr lang="en-US" sz="1200" dirty="0">
                <a:solidFill>
                  <a:srgbClr val="262626"/>
                </a:solidFill>
                <a:latin typeface="思源黑体" panose="020B0400000000000000" pitchFamily="34" charset="-122"/>
                <a:ea typeface="思源黑体" panose="020B0400000000000000" pitchFamily="34" charset="-122"/>
                <a:cs typeface="Montserrat Light" charset="0"/>
                <a:sym typeface="思源黑体" panose="020B0400000000000000" pitchFamily="34" charset="-122"/>
              </a:rPr>
              <a:t>Dataset is 5000 tweets per month, this is limited by the PC, could be much more in the future.</a:t>
            </a:r>
          </a:p>
          <a:p>
            <a:pPr marL="171450" indent="-171450" defTabSz="457200">
              <a:lnSpc>
                <a:spcPct val="150000"/>
              </a:lnSpc>
              <a:buFont typeface="Arial" panose="020B0604020202020204" pitchFamily="34" charset="0"/>
              <a:buChar char="•"/>
            </a:pPr>
            <a:r>
              <a:rPr lang="en-US" sz="1200" dirty="0">
                <a:solidFill>
                  <a:srgbClr val="262626"/>
                </a:solidFill>
                <a:latin typeface="思源黑体" panose="020B0400000000000000" pitchFamily="34" charset="-122"/>
                <a:ea typeface="思源黑体" panose="020B0400000000000000" pitchFamily="34" charset="-122"/>
                <a:cs typeface="Montserrat Light" charset="0"/>
                <a:sym typeface="思源黑体" panose="020B0400000000000000" pitchFamily="34" charset="-122"/>
              </a:rPr>
              <a:t>Could eliminate “</a:t>
            </a:r>
            <a:r>
              <a:rPr lang="en-US" sz="1200" dirty="0" err="1">
                <a:solidFill>
                  <a:srgbClr val="262626"/>
                </a:solidFill>
                <a:latin typeface="思源黑体" panose="020B0400000000000000" pitchFamily="34" charset="-122"/>
                <a:ea typeface="思源黑体" panose="020B0400000000000000" pitchFamily="34" charset="-122"/>
                <a:cs typeface="Montserrat Light" charset="0"/>
                <a:sym typeface="思源黑体" panose="020B0400000000000000" pitchFamily="34" charset="-122"/>
              </a:rPr>
              <a:t>trump”for</a:t>
            </a:r>
            <a:r>
              <a:rPr lang="en-US" sz="1200" dirty="0">
                <a:solidFill>
                  <a:srgbClr val="262626"/>
                </a:solidFill>
                <a:latin typeface="思源黑体" panose="020B0400000000000000" pitchFamily="34" charset="-122"/>
                <a:ea typeface="思源黑体" panose="020B0400000000000000" pitchFamily="34" charset="-122"/>
                <a:cs typeface="Montserrat Light" charset="0"/>
                <a:sym typeface="思源黑体" panose="020B0400000000000000" pitchFamily="34" charset="-122"/>
              </a:rPr>
              <a:t> the positive words as it showed up for nearly all of them.</a:t>
            </a:r>
          </a:p>
          <a:p>
            <a:pPr defTabSz="457200">
              <a:lnSpc>
                <a:spcPct val="150000"/>
              </a:lnSpc>
            </a:pPr>
            <a:endParaRPr lang="en-US" sz="1200" dirty="0">
              <a:solidFill>
                <a:srgbClr val="262626"/>
              </a:solidFill>
              <a:latin typeface="思源黑体" panose="020B0400000000000000" pitchFamily="34" charset="-122"/>
              <a:ea typeface="思源黑体" panose="020B0400000000000000" pitchFamily="34" charset="-122"/>
              <a:cs typeface="Montserrat Light" charset="0"/>
              <a:sym typeface="思源黑体" panose="020B0400000000000000" pitchFamily="34" charset="-122"/>
            </a:endParaRPr>
          </a:p>
        </p:txBody>
      </p:sp>
      <p:sp>
        <p:nvSpPr>
          <p:cNvPr id="12" name="TextBox 24">
            <a:extLst>
              <a:ext uri="{FF2B5EF4-FFF2-40B4-BE49-F238E27FC236}">
                <a16:creationId xmlns:a16="http://schemas.microsoft.com/office/drawing/2014/main" id="{50089CD1-F8A3-4FA0-8C8D-B6318C76DE77}"/>
              </a:ext>
            </a:extLst>
          </p:cNvPr>
          <p:cNvSpPr txBox="1"/>
          <p:nvPr/>
        </p:nvSpPr>
        <p:spPr>
          <a:xfrm>
            <a:off x="2773525" y="2913424"/>
            <a:ext cx="2919548" cy="584775"/>
          </a:xfrm>
          <a:prstGeom prst="rect">
            <a:avLst/>
          </a:prstGeom>
          <a:noFill/>
        </p:spPr>
        <p:txBody>
          <a:bodyPr wrap="square" rtlCol="0">
            <a:spAutoFit/>
          </a:bodyPr>
          <a:lstStyle/>
          <a:p>
            <a:pPr algn="ctr" defTabSz="457200"/>
            <a:r>
              <a:rPr lang="en-US" sz="3200" b="1" spc="300" dirty="0">
                <a:solidFill>
                  <a:srgbClr val="262626"/>
                </a:solidFill>
                <a:latin typeface="思源黑体" panose="020B0400000000000000" pitchFamily="34" charset="-122"/>
                <a:ea typeface="思源黑体" panose="020B0400000000000000" pitchFamily="34" charset="-122"/>
                <a:cs typeface="Montserrat Semi" charset="0"/>
                <a:sym typeface="思源黑体" panose="020B0400000000000000" pitchFamily="34" charset="-122"/>
              </a:rPr>
              <a:t>Limitations</a:t>
            </a:r>
          </a:p>
        </p:txBody>
      </p:sp>
      <p:sp>
        <p:nvSpPr>
          <p:cNvPr id="13" name="Right Triangle 25">
            <a:extLst>
              <a:ext uri="{FF2B5EF4-FFF2-40B4-BE49-F238E27FC236}">
                <a16:creationId xmlns:a16="http://schemas.microsoft.com/office/drawing/2014/main" id="{8BDCAFE6-2422-44AC-BDD5-8D88B6024C6B}"/>
              </a:ext>
            </a:extLst>
          </p:cNvPr>
          <p:cNvSpPr/>
          <p:nvPr/>
        </p:nvSpPr>
        <p:spPr>
          <a:xfrm flipH="1">
            <a:off x="6972268" y="5692833"/>
            <a:ext cx="1180407" cy="1180407"/>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979797"/>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Right Triangle 26">
            <a:extLst>
              <a:ext uri="{FF2B5EF4-FFF2-40B4-BE49-F238E27FC236}">
                <a16:creationId xmlns:a16="http://schemas.microsoft.com/office/drawing/2014/main" id="{9895F9D4-DE8C-4E1F-AAF3-703C504F456C}"/>
              </a:ext>
            </a:extLst>
          </p:cNvPr>
          <p:cNvSpPr/>
          <p:nvPr/>
        </p:nvSpPr>
        <p:spPr>
          <a:xfrm rot="5400000">
            <a:off x="8286215" y="3444240"/>
            <a:ext cx="1180407" cy="1180407"/>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979797"/>
              </a:solidFill>
              <a:latin typeface="思源黑体" panose="020B0400000000000000" pitchFamily="34" charset="-122"/>
              <a:ea typeface="思源黑体" panose="020B0400000000000000" pitchFamily="34" charset="-122"/>
              <a:sym typeface="思源黑体" panose="020B0400000000000000" pitchFamily="34" charset="-122"/>
            </a:endParaRPr>
          </a:p>
        </p:txBody>
      </p:sp>
    </p:spTree>
    <p:extLst>
      <p:ext uri="{BB962C8B-B14F-4D97-AF65-F5344CB8AC3E}">
        <p14:creationId xmlns:p14="http://schemas.microsoft.com/office/powerpoint/2010/main" val="396162787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2" grpId="0"/>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
            <a:extLst>
              <a:ext uri="{FF2B5EF4-FFF2-40B4-BE49-F238E27FC236}">
                <a16:creationId xmlns:a16="http://schemas.microsoft.com/office/drawing/2014/main" id="{69B16883-14A3-4510-A604-7603FB94AF7E}"/>
              </a:ext>
            </a:extLst>
          </p:cNvPr>
          <p:cNvSpPr txBox="1">
            <a:spLocks/>
          </p:cNvSpPr>
          <p:nvPr/>
        </p:nvSpPr>
        <p:spPr>
          <a:xfrm>
            <a:off x="3947886" y="4009761"/>
            <a:ext cx="3808347" cy="29627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600" b="1" dirty="0" err="1">
                <a:solidFill>
                  <a:schemeClr val="bg1">
                    <a:lumMod val="50000"/>
                  </a:schemeClr>
                </a:solidFill>
                <a:latin typeface="思源黑体" panose="020B0400000000000000" pitchFamily="34" charset="-122"/>
                <a:ea typeface="思源黑体" panose="020B0400000000000000" pitchFamily="34" charset="-122"/>
                <a:sym typeface="思源黑体" panose="020B0400000000000000" pitchFamily="34" charset="-122"/>
              </a:rPr>
              <a:t>Jingsheng</a:t>
            </a:r>
            <a:r>
              <a:rPr lang="en-US" altLang="zh-CN" sz="1600" b="1" dirty="0">
                <a:solidFill>
                  <a:schemeClr val="bg1">
                    <a:lumMod val="50000"/>
                  </a:schemeClr>
                </a:solidFill>
                <a:latin typeface="思源黑体" panose="020B0400000000000000" pitchFamily="34" charset="-122"/>
                <a:ea typeface="思源黑体" panose="020B0400000000000000" pitchFamily="34" charset="-122"/>
                <a:sym typeface="思源黑体" panose="020B0400000000000000" pitchFamily="34" charset="-122"/>
              </a:rPr>
              <a:t> Zhang</a:t>
            </a:r>
          </a:p>
        </p:txBody>
      </p:sp>
      <p:sp>
        <p:nvSpPr>
          <p:cNvPr id="5" name="标题 10">
            <a:extLst>
              <a:ext uri="{FF2B5EF4-FFF2-40B4-BE49-F238E27FC236}">
                <a16:creationId xmlns:a16="http://schemas.microsoft.com/office/drawing/2014/main" id="{44FF976F-3D87-4A6E-A483-2E8486AA990D}"/>
              </a:ext>
            </a:extLst>
          </p:cNvPr>
          <p:cNvSpPr txBox="1">
            <a:spLocks/>
          </p:cNvSpPr>
          <p:nvPr/>
        </p:nvSpPr>
        <p:spPr>
          <a:xfrm>
            <a:off x="3947886" y="2097564"/>
            <a:ext cx="4296227" cy="1574364"/>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zh-CN" sz="9500" dirty="0">
                <a:solidFill>
                  <a:schemeClr val="bg1">
                    <a:lumMod val="85000"/>
                  </a:schemeClr>
                </a:solidFill>
                <a:latin typeface="思源黑体" panose="020B0400000000000000" pitchFamily="34" charset="-122"/>
                <a:ea typeface="思源黑体" panose="020B0400000000000000" pitchFamily="34" charset="-122"/>
                <a:sym typeface="思源黑体" panose="020B0400000000000000" pitchFamily="34" charset="-122"/>
              </a:rPr>
              <a:t>Thanks</a:t>
            </a:r>
            <a:r>
              <a:rPr lang="en-US" altLang="zh-CN" sz="4000" dirty="0">
                <a:solidFill>
                  <a:schemeClr val="bg1">
                    <a:lumMod val="50000"/>
                  </a:schemeClr>
                </a:solidFill>
                <a:latin typeface="思源黑体" panose="020B0400000000000000" pitchFamily="34" charset="-122"/>
                <a:ea typeface="思源黑体" panose="020B0400000000000000" pitchFamily="34" charset="-122"/>
                <a:sym typeface="思源黑体" panose="020B0400000000000000" pitchFamily="34" charset="-122"/>
              </a:rPr>
              <a:t> </a:t>
            </a:r>
            <a:br>
              <a:rPr lang="en-US" altLang="zh-CN" sz="4000" dirty="0">
                <a:solidFill>
                  <a:schemeClr val="bg1">
                    <a:lumMod val="50000"/>
                  </a:schemeClr>
                </a:solidFill>
                <a:latin typeface="思源黑体" panose="020B0400000000000000" pitchFamily="34" charset="-122"/>
                <a:ea typeface="思源黑体" panose="020B0400000000000000" pitchFamily="34" charset="-122"/>
                <a:sym typeface="思源黑体" panose="020B0400000000000000" pitchFamily="34" charset="-122"/>
              </a:rPr>
            </a:br>
            <a:endParaRPr lang="zh-CN" altLang="en-US" sz="4000" dirty="0">
              <a:solidFill>
                <a:schemeClr val="bg1">
                  <a:lumMod val="5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Tree>
    <p:extLst>
      <p:ext uri="{BB962C8B-B14F-4D97-AF65-F5344CB8AC3E}">
        <p14:creationId xmlns:p14="http://schemas.microsoft.com/office/powerpoint/2010/main" val="71286218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6772275" y="-4724400"/>
            <a:ext cx="5419725" cy="895350"/>
          </a:xfrm>
        </p:spPr>
        <p:txBody>
          <a:bodyPr>
            <a:normAutofit fontScale="90000"/>
          </a:bodyPr>
          <a:lstStyle/>
          <a:p>
            <a:r>
              <a:rPr lang="en-US" altLang="zh-CN" dirty="0">
                <a:latin typeface="思源黑体" panose="020B0400000000000000" pitchFamily="34" charset="-122"/>
                <a:ea typeface="思源黑体" panose="020B0400000000000000" pitchFamily="34" charset="-122"/>
                <a:sym typeface="思源黑体" panose="020B0400000000000000" pitchFamily="34" charset="-122"/>
              </a:rPr>
              <a:t>Section Header Here</a:t>
            </a: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文本占位符 5"/>
          <p:cNvSpPr>
            <a:spLocks noGrp="1"/>
          </p:cNvSpPr>
          <p:nvPr>
            <p:ph type="body" idx="4294967295"/>
          </p:nvPr>
        </p:nvSpPr>
        <p:spPr>
          <a:xfrm>
            <a:off x="6772275" y="-3829050"/>
            <a:ext cx="5419725" cy="1014412"/>
          </a:xfrm>
        </p:spPr>
        <p:txBody>
          <a:bodyPr>
            <a:normAutofit fontScale="85000" lnSpcReduction="20000"/>
          </a:bodyPr>
          <a:lstStyle/>
          <a:p>
            <a:pPr lvl="0"/>
            <a:r>
              <a:rPr lang="en-US" altLang="zh-CN" dirty="0">
                <a:latin typeface="思源黑体" panose="020B0400000000000000" pitchFamily="34" charset="-122"/>
                <a:ea typeface="思源黑体" panose="020B0400000000000000" pitchFamily="34" charset="-122"/>
                <a:sym typeface="思源黑体" panose="020B0400000000000000" pitchFamily="34" charset="-122"/>
              </a:rPr>
              <a:t>Supporting text here.</a:t>
            </a:r>
          </a:p>
          <a:p>
            <a:pPr lvl="0"/>
            <a:r>
              <a:rPr lang="en-US" altLang="zh-CN" dirty="0">
                <a:latin typeface="思源黑体" panose="020B0400000000000000" pitchFamily="34" charset="-122"/>
                <a:ea typeface="思源黑体" panose="020B0400000000000000" pitchFamily="34" charset="-122"/>
                <a:sym typeface="思源黑体" panose="020B0400000000000000" pitchFamily="34" charset="-122"/>
              </a:rPr>
              <a:t>When you copy &amp; paste, choose "keep text only" option.</a:t>
            </a: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2140341" y="-4537384"/>
            <a:ext cx="1628352" cy="1415791"/>
          </a:xfrm>
          <a:prstGeom prst="rect">
            <a:avLst/>
          </a:prstGeom>
          <a:noFill/>
          <a:ln w="117475">
            <a:noFill/>
          </a:ln>
        </p:spPr>
        <p:txBody>
          <a:bodyPr wrap="none" rtlCol="0">
            <a:prstTxWarp prst="textPlain">
              <a:avLst/>
            </a:prstTxWarp>
            <a:spAutoFit/>
          </a:bodyPr>
          <a:lstStyle/>
          <a:p>
            <a:r>
              <a:rPr lang="en-US" altLang="zh-CN" spc="100" dirty="0">
                <a:solidFill>
                  <a:srgbClr val="F3F3F3"/>
                </a:solidFill>
                <a:latin typeface="思源黑体" panose="020B0400000000000000" pitchFamily="34" charset="-122"/>
                <a:ea typeface="思源黑体" panose="020B0400000000000000" pitchFamily="34" charset="-122"/>
                <a:cs typeface="Arial" panose="020B0604020202020204" pitchFamily="34" charset="0"/>
                <a:sym typeface="思源黑体" panose="020B0400000000000000" pitchFamily="34" charset="-122"/>
              </a:rPr>
              <a:t>/01</a:t>
            </a:r>
            <a:endParaRPr lang="zh-CN" altLang="en-US" spc="100" dirty="0">
              <a:solidFill>
                <a:srgbClr val="F3F3F3"/>
              </a:solidFill>
              <a:latin typeface="思源黑体" panose="020B0400000000000000" pitchFamily="34" charset="-122"/>
              <a:ea typeface="思源黑体" panose="020B0400000000000000" pitchFamily="34" charset="-122"/>
              <a:cs typeface="Arial" panose="020B0604020202020204" pitchFamily="34" charset="0"/>
              <a:sym typeface="思源黑体" panose="020B0400000000000000" pitchFamily="34" charset="-122"/>
            </a:endParaRPr>
          </a:p>
        </p:txBody>
      </p:sp>
      <p:grpSp>
        <p:nvGrpSpPr>
          <p:cNvPr id="7" name="组合 6">
            <a:extLst>
              <a:ext uri="{FF2B5EF4-FFF2-40B4-BE49-F238E27FC236}">
                <a16:creationId xmlns:a16="http://schemas.microsoft.com/office/drawing/2014/main" id="{141CD6CB-C364-4355-B94A-E97D7682418D}"/>
              </a:ext>
            </a:extLst>
          </p:cNvPr>
          <p:cNvGrpSpPr/>
          <p:nvPr/>
        </p:nvGrpSpPr>
        <p:grpSpPr>
          <a:xfrm>
            <a:off x="4452079" y="689564"/>
            <a:ext cx="3287842" cy="2834346"/>
            <a:chOff x="4592062" y="2144757"/>
            <a:chExt cx="3287842" cy="2834346"/>
          </a:xfrm>
        </p:grpSpPr>
        <p:sp>
          <p:nvSpPr>
            <p:cNvPr id="8" name="等腰三角形 7">
              <a:extLst>
                <a:ext uri="{FF2B5EF4-FFF2-40B4-BE49-F238E27FC236}">
                  <a16:creationId xmlns:a16="http://schemas.microsoft.com/office/drawing/2014/main" id="{9328BDF2-5408-498F-A2D5-40487F6E8BB6}"/>
                </a:ext>
              </a:extLst>
            </p:cNvPr>
            <p:cNvSpPr/>
            <p:nvPr/>
          </p:nvSpPr>
          <p:spPr>
            <a:xfrm flipV="1">
              <a:off x="4592062" y="2144757"/>
              <a:ext cx="3287842" cy="2834346"/>
            </a:xfrm>
            <a:prstGeom prst="triangle">
              <a:avLst/>
            </a:prstGeom>
            <a:blipFill>
              <a:blip r:embed="rId3"/>
              <a:stretch>
                <a:fillRect/>
              </a:stretch>
            </a:blipFill>
            <a:ln w="1238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a typeface="思源黑体" panose="020B0400000000000000" pitchFamily="34" charset="-122"/>
              </a:endParaRPr>
            </a:p>
          </p:txBody>
        </p:sp>
        <p:sp>
          <p:nvSpPr>
            <p:cNvPr id="10" name="文本框 9">
              <a:extLst>
                <a:ext uri="{FF2B5EF4-FFF2-40B4-BE49-F238E27FC236}">
                  <a16:creationId xmlns:a16="http://schemas.microsoft.com/office/drawing/2014/main" id="{893C38AA-330E-4021-9DD6-F9C8C90D6D21}"/>
                </a:ext>
              </a:extLst>
            </p:cNvPr>
            <p:cNvSpPr txBox="1"/>
            <p:nvPr/>
          </p:nvSpPr>
          <p:spPr>
            <a:xfrm>
              <a:off x="5331293" y="2178684"/>
              <a:ext cx="1806905" cy="1862048"/>
            </a:xfrm>
            <a:prstGeom prst="rect">
              <a:avLst/>
            </a:prstGeom>
            <a:noFill/>
          </p:spPr>
          <p:txBody>
            <a:bodyPr wrap="none" rtlCol="0">
              <a:spAutoFit/>
            </a:bodyPr>
            <a:lstStyle/>
            <a:p>
              <a:pPr algn="ctr"/>
              <a:r>
                <a:rPr lang="en-US" altLang="zh-CN" sz="11500" dirty="0">
                  <a:solidFill>
                    <a:schemeClr val="bg1"/>
                  </a:solidFill>
                  <a:latin typeface="思源黑体" panose="020B0400000000000000" pitchFamily="34" charset="-122"/>
                  <a:ea typeface="思源黑体" panose="020B0400000000000000" pitchFamily="34" charset="-122"/>
                  <a:cs typeface="Arial" panose="020B0604020202020204" pitchFamily="34" charset="0"/>
                </a:rPr>
                <a:t>01</a:t>
              </a:r>
              <a:endParaRPr lang="zh-CN" altLang="en-US" sz="11500" dirty="0">
                <a:solidFill>
                  <a:schemeClr val="bg1"/>
                </a:solidFill>
                <a:latin typeface="思源黑体" panose="020B0400000000000000" pitchFamily="34" charset="-122"/>
                <a:ea typeface="思源黑体" panose="020B0400000000000000" pitchFamily="34" charset="-122"/>
                <a:cs typeface="Arial" panose="020B0604020202020204" pitchFamily="34" charset="0"/>
              </a:endParaRPr>
            </a:p>
          </p:txBody>
        </p:sp>
      </p:grpSp>
      <p:sp>
        <p:nvSpPr>
          <p:cNvPr id="11" name="文本框 10">
            <a:extLst>
              <a:ext uri="{FF2B5EF4-FFF2-40B4-BE49-F238E27FC236}">
                <a16:creationId xmlns:a16="http://schemas.microsoft.com/office/drawing/2014/main" id="{D382AB6D-C8BA-4ED5-B686-065D013EF6EC}"/>
              </a:ext>
            </a:extLst>
          </p:cNvPr>
          <p:cNvSpPr txBox="1"/>
          <p:nvPr/>
        </p:nvSpPr>
        <p:spPr>
          <a:xfrm>
            <a:off x="3883244" y="3894734"/>
            <a:ext cx="4215193" cy="1107996"/>
          </a:xfrm>
          <a:prstGeom prst="rect">
            <a:avLst/>
          </a:prstGeom>
          <a:noFill/>
        </p:spPr>
        <p:txBody>
          <a:bodyPr wrap="none" rtlCol="0">
            <a:spAutoFit/>
          </a:bodyPr>
          <a:lstStyle/>
          <a:p>
            <a:pPr algn="ctr"/>
            <a:r>
              <a:rPr lang="en-US" altLang="zh-CN" sz="66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Motivation</a:t>
            </a:r>
            <a:endParaRPr lang="zh-CN" altLang="en-US" sz="6600" b="1" dirty="0">
              <a:solidFill>
                <a:schemeClr val="bg1"/>
              </a:solidFill>
              <a:effectLst>
                <a:outerShdw blurRad="38100" dist="38100" dir="2700000" algn="tl">
                  <a:srgbClr val="000000">
                    <a:alpha val="43137"/>
                  </a:srgbClr>
                </a:outerShdw>
              </a:effectLst>
              <a:latin typeface="思源黑体" panose="020B0400000000000000" pitchFamily="34" charset="-122"/>
              <a:ea typeface="思源黑体" panose="020B0400000000000000" pitchFamily="34" charset="-122"/>
            </a:endParaRPr>
          </a:p>
        </p:txBody>
      </p:sp>
      <p:sp>
        <p:nvSpPr>
          <p:cNvPr id="12" name="等腰三角形 11">
            <a:extLst>
              <a:ext uri="{FF2B5EF4-FFF2-40B4-BE49-F238E27FC236}">
                <a16:creationId xmlns:a16="http://schemas.microsoft.com/office/drawing/2014/main" id="{8E7C3D14-2A20-45F8-B278-82757A23D7D8}"/>
              </a:ext>
            </a:extLst>
          </p:cNvPr>
          <p:cNvSpPr/>
          <p:nvPr/>
        </p:nvSpPr>
        <p:spPr>
          <a:xfrm rot="10800000" flipV="1">
            <a:off x="4450841" y="5307649"/>
            <a:ext cx="3287842" cy="2834346"/>
          </a:xfrm>
          <a:prstGeom prst="triangl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a typeface="思源黑体" panose="020B0400000000000000" pitchFamily="34" charset="-122"/>
            </a:endParaRPr>
          </a:p>
        </p:txBody>
      </p:sp>
    </p:spTree>
    <p:extLst>
      <p:ext uri="{BB962C8B-B14F-4D97-AF65-F5344CB8AC3E}">
        <p14:creationId xmlns:p14="http://schemas.microsoft.com/office/powerpoint/2010/main" val="19559464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08DAE0BF-EEB3-419B-82F5-DBFE28BE69B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701" b="3701"/>
          <a:stretch>
            <a:fillRect/>
          </a:stretch>
        </p:blipFill>
        <p:spPr/>
      </p:pic>
      <p:sp>
        <p:nvSpPr>
          <p:cNvPr id="14" name="Freeform 13"/>
          <p:cNvSpPr/>
          <p:nvPr/>
        </p:nvSpPr>
        <p:spPr>
          <a:xfrm>
            <a:off x="7352870" y="788651"/>
            <a:ext cx="4062953" cy="4958499"/>
          </a:xfrm>
          <a:custGeom>
            <a:avLst/>
            <a:gdLst>
              <a:gd name="connsiteX0" fmla="*/ 0 w 4062953"/>
              <a:gd name="connsiteY0" fmla="*/ 0 h 4958499"/>
              <a:gd name="connsiteX1" fmla="*/ 4062953 w 4062953"/>
              <a:gd name="connsiteY1" fmla="*/ 0 h 4958499"/>
              <a:gd name="connsiteX2" fmla="*/ 4062953 w 4062953"/>
              <a:gd name="connsiteY2" fmla="*/ 4958499 h 4958499"/>
              <a:gd name="connsiteX3" fmla="*/ 0 w 4062953"/>
              <a:gd name="connsiteY3" fmla="*/ 4958499 h 4958499"/>
              <a:gd name="connsiteX4" fmla="*/ 0 w 4062953"/>
              <a:gd name="connsiteY4" fmla="*/ 923526 h 4958499"/>
              <a:gd name="connsiteX5" fmla="*/ 235669 w 4062953"/>
              <a:gd name="connsiteY5" fmla="*/ 699943 h 4958499"/>
              <a:gd name="connsiteX6" fmla="*/ 0 w 4062953"/>
              <a:gd name="connsiteY6" fmla="*/ 476360 h 495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953" h="4958499">
                <a:moveTo>
                  <a:pt x="0" y="0"/>
                </a:moveTo>
                <a:lnTo>
                  <a:pt x="4062953" y="0"/>
                </a:lnTo>
                <a:lnTo>
                  <a:pt x="4062953" y="4958499"/>
                </a:lnTo>
                <a:lnTo>
                  <a:pt x="0" y="4958499"/>
                </a:lnTo>
                <a:lnTo>
                  <a:pt x="0" y="923526"/>
                </a:lnTo>
                <a:lnTo>
                  <a:pt x="235669" y="699943"/>
                </a:lnTo>
                <a:lnTo>
                  <a:pt x="0" y="47636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tantia" panose="02030602050306030303" pitchFamily="18" charset="0"/>
              <a:ea typeface="思源黑体" panose="020B0400000000000000" pitchFamily="34" charset="-122"/>
              <a:sym typeface="思源黑体" panose="020B0400000000000000" pitchFamily="34" charset="-122"/>
            </a:endParaRPr>
          </a:p>
        </p:txBody>
      </p:sp>
      <p:sp>
        <p:nvSpPr>
          <p:cNvPr id="15" name="Rectangle 14"/>
          <p:cNvSpPr/>
          <p:nvPr/>
        </p:nvSpPr>
        <p:spPr>
          <a:xfrm>
            <a:off x="7669550" y="2921168"/>
            <a:ext cx="2905679" cy="2585323"/>
          </a:xfrm>
          <a:prstGeom prst="rect">
            <a:avLst/>
          </a:prstGeom>
        </p:spPr>
        <p:txBody>
          <a:bodyPr wrap="square">
            <a:spAutoFit/>
          </a:bodyPr>
          <a:lstStyle/>
          <a:p>
            <a:r>
              <a:rPr lang="en-US" altLang="zh-CN" sz="1800" dirty="0">
                <a:solidFill>
                  <a:schemeClr val="bg1"/>
                </a:solidFill>
                <a:effectLst/>
                <a:latin typeface="Times New Roman" panose="02020603050405020304" pitchFamily="18" charset="0"/>
                <a:ea typeface="DengXian" panose="02010600030101010101" pitchFamily="2" charset="-122"/>
              </a:rPr>
              <a:t>There is an idiom in Chinese called preconceived ideas, which means that what you hear first or the first impression you get is often dominant in your mind. When you encounter different opinions later, it is not easy to accept.</a:t>
            </a:r>
            <a:endParaRPr lang="en-US" sz="1600" dirty="0">
              <a:solidFill>
                <a:schemeClr val="bg1"/>
              </a:solidFill>
              <a:latin typeface="Constantia" panose="02030602050306030303" pitchFamily="18" charset="0"/>
              <a:ea typeface="思源黑体" panose="020B0400000000000000" pitchFamily="34" charset="-122"/>
              <a:cs typeface="Roboto Thin" charset="0"/>
              <a:sym typeface="思源黑体" panose="020B0400000000000000" pitchFamily="34" charset="-122"/>
            </a:endParaRPr>
          </a:p>
        </p:txBody>
      </p:sp>
      <p:sp>
        <p:nvSpPr>
          <p:cNvPr id="2" name="文本框 1">
            <a:extLst>
              <a:ext uri="{FF2B5EF4-FFF2-40B4-BE49-F238E27FC236}">
                <a16:creationId xmlns:a16="http://schemas.microsoft.com/office/drawing/2014/main" id="{8EB0E385-69C5-5B43-8CB8-9317BFD79A4A}"/>
              </a:ext>
            </a:extLst>
          </p:cNvPr>
          <p:cNvSpPr txBox="1"/>
          <p:nvPr/>
        </p:nvSpPr>
        <p:spPr>
          <a:xfrm>
            <a:off x="7669550" y="1624077"/>
            <a:ext cx="3225612" cy="461665"/>
          </a:xfrm>
          <a:prstGeom prst="rect">
            <a:avLst/>
          </a:prstGeom>
          <a:noFill/>
        </p:spPr>
        <p:txBody>
          <a:bodyPr wrap="square" rtlCol="0">
            <a:spAutoFit/>
          </a:bodyPr>
          <a:lstStyle/>
          <a:p>
            <a:r>
              <a:rPr kumimoji="1" lang="en-US" altLang="zh-CN" sz="2400" dirty="0">
                <a:solidFill>
                  <a:schemeClr val="bg1"/>
                </a:solidFill>
                <a:latin typeface="Constantia" panose="02030602050306030303" pitchFamily="18" charset="0"/>
              </a:rPr>
              <a:t>Wuhan is a hero city!</a:t>
            </a:r>
          </a:p>
        </p:txBody>
      </p:sp>
    </p:spTree>
    <p:extLst>
      <p:ext uri="{BB962C8B-B14F-4D97-AF65-F5344CB8AC3E}">
        <p14:creationId xmlns:p14="http://schemas.microsoft.com/office/powerpoint/2010/main" val="2129785433"/>
      </p:ext>
    </p:extLst>
  </p:cSld>
  <p:clrMapOvr>
    <a:masterClrMapping/>
  </p:clrMapOvr>
  <p:transition spd="med" advClick="0" advTm="200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rot="2700000">
            <a:off x="1274723" y="3780545"/>
            <a:ext cx="6154908" cy="615490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Rectangle 13"/>
          <p:cNvSpPr/>
          <p:nvPr/>
        </p:nvSpPr>
        <p:spPr>
          <a:xfrm rot="2700000">
            <a:off x="-1570730" y="2066787"/>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 name="TextBox 15"/>
          <p:cNvSpPr txBox="1"/>
          <p:nvPr/>
        </p:nvSpPr>
        <p:spPr>
          <a:xfrm>
            <a:off x="3343359" y="3678341"/>
            <a:ext cx="2119491" cy="400110"/>
          </a:xfrm>
          <a:prstGeom prst="rect">
            <a:avLst/>
          </a:prstGeom>
          <a:noFill/>
        </p:spPr>
        <p:txBody>
          <a:bodyPr wrap="none" rtlCol="0">
            <a:spAutoFit/>
          </a:bodyPr>
          <a:lstStyle/>
          <a:p>
            <a:pPr algn="ctr"/>
            <a:r>
              <a:rPr lang="en-US" sz="2000" dirty="0">
                <a:solidFill>
                  <a:schemeClr val="tx1">
                    <a:lumMod val="75000"/>
                    <a:lumOff val="25000"/>
                  </a:schemeClr>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It is challenging</a:t>
            </a:r>
          </a:p>
        </p:txBody>
      </p:sp>
      <p:cxnSp>
        <p:nvCxnSpPr>
          <p:cNvPr id="17" name="Straight Connector 16"/>
          <p:cNvCxnSpPr/>
          <p:nvPr/>
        </p:nvCxnSpPr>
        <p:spPr>
          <a:xfrm>
            <a:off x="4139135" y="4381292"/>
            <a:ext cx="56454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054797" y="4443813"/>
            <a:ext cx="4437289" cy="2414187"/>
          </a:xfrm>
          <a:prstGeom prst="rect">
            <a:avLst/>
          </a:prstGeom>
        </p:spPr>
        <p:txBody>
          <a:bodyPr wrap="square">
            <a:spAutoFit/>
          </a:bodyPr>
          <a:lstStyle/>
          <a:p>
            <a:pPr marR="53340" indent="266700" algn="just">
              <a:lnSpc>
                <a:spcPct val="200000"/>
              </a:lnSpc>
              <a:spcBef>
                <a:spcPts val="1200"/>
              </a:spcBef>
              <a:spcAft>
                <a:spcPts val="1200"/>
              </a:spcAft>
            </a:pPr>
            <a:r>
              <a:rPr lang="en-US" altLang="zh-CN" sz="1100" kern="100" dirty="0">
                <a:effectLst/>
                <a:latin typeface="Times New Roman" panose="02020603050405020304" pitchFamily="18" charset="0"/>
                <a:ea typeface="DengXian" panose="02010600030101010101" pitchFamily="2" charset="-122"/>
                <a:cs typeface="Times New Roman" panose="02020603050405020304" pitchFamily="18" charset="0"/>
              </a:rPr>
              <a:t>Just like this COVID-19 virus</a:t>
            </a:r>
            <a:r>
              <a:rPr lang="en-US" altLang="zh-CN" sz="1100" kern="100" dirty="0">
                <a:latin typeface="Times New Roman" panose="02020603050405020304" pitchFamily="18" charset="0"/>
                <a:ea typeface="DengXian" panose="02010600030101010101" pitchFamily="2" charset="-122"/>
                <a:cs typeface="Times New Roman" panose="02020603050405020304" pitchFamily="18" charset="0"/>
              </a:rPr>
              <a:t>, w</a:t>
            </a:r>
            <a:r>
              <a:rPr lang="en-US" altLang="zh-CN" sz="1100" kern="100" dirty="0">
                <a:effectLst/>
                <a:latin typeface="Times New Roman" panose="02020603050405020304" pitchFamily="18" charset="0"/>
                <a:ea typeface="DengXian" panose="02010600030101010101" pitchFamily="2" charset="-122"/>
                <a:cs typeface="Times New Roman" panose="02020603050405020304" pitchFamily="18" charset="0"/>
              </a:rPr>
              <a:t>hen people heard that the outbreak originated in Wuhan, people also preconceived that it was a virus brought by Wuhan. Although the follow-up WTO expert group also confirmed that this did not spread from Wuhan to the world, this is also excusable. In such a situation, people will involuntarily install COVID-19 in Wuhan from the subconscious. Therefore, it is also significant to study the changes in people's perception of Wuhan over time before and after COVID-19.</a:t>
            </a:r>
            <a:endParaRPr lang="zh-CN" alt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26" name="图片占位符 25">
            <a:extLst>
              <a:ext uri="{FF2B5EF4-FFF2-40B4-BE49-F238E27FC236}">
                <a16:creationId xmlns:a16="http://schemas.microsoft.com/office/drawing/2014/main" id="{C0C3A1F5-F59C-48CA-81AA-32CD87B479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987" b="9987"/>
          <a:stretch>
            <a:fillRect/>
          </a:stretch>
        </p:blipFill>
        <p:spPr/>
      </p:pic>
      <p:pic>
        <p:nvPicPr>
          <p:cNvPr id="32" name="图片占位符 31">
            <a:extLst>
              <a:ext uri="{FF2B5EF4-FFF2-40B4-BE49-F238E27FC236}">
                <a16:creationId xmlns:a16="http://schemas.microsoft.com/office/drawing/2014/main" id="{52543CE4-3E0B-41D9-B0A3-EFBE41657D67}"/>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7292" b="7292"/>
          <a:stretch>
            <a:fillRect/>
          </a:stretch>
        </p:blipFill>
        <p:spPr/>
      </p:pic>
      <p:pic>
        <p:nvPicPr>
          <p:cNvPr id="34" name="图片占位符 33">
            <a:extLst>
              <a:ext uri="{FF2B5EF4-FFF2-40B4-BE49-F238E27FC236}">
                <a16:creationId xmlns:a16="http://schemas.microsoft.com/office/drawing/2014/main" id="{814ADC70-722F-46C9-B4B1-782E4673895A}"/>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5664" r="15664"/>
          <a:stretch>
            <a:fillRect/>
          </a:stretch>
        </p:blipFill>
        <p:spPr/>
      </p:pic>
      <p:pic>
        <p:nvPicPr>
          <p:cNvPr id="30" name="图片占位符 29">
            <a:extLst>
              <a:ext uri="{FF2B5EF4-FFF2-40B4-BE49-F238E27FC236}">
                <a16:creationId xmlns:a16="http://schemas.microsoft.com/office/drawing/2014/main" id="{5835EBD4-936F-4EB6-B816-DB7E1D553536}"/>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11179" r="11179"/>
          <a:stretch>
            <a:fillRect/>
          </a:stretch>
        </p:blipFill>
        <p:spPr/>
      </p:pic>
      <p:pic>
        <p:nvPicPr>
          <p:cNvPr id="38" name="图片占位符 37">
            <a:extLst>
              <a:ext uri="{FF2B5EF4-FFF2-40B4-BE49-F238E27FC236}">
                <a16:creationId xmlns:a16="http://schemas.microsoft.com/office/drawing/2014/main" id="{EDEAB700-3B82-479A-9470-1F87ADF31D89}"/>
              </a:ext>
            </a:extLst>
          </p:cNvPr>
          <p:cNvPicPr>
            <a:picLocks noGrp="1" noChangeAspect="1"/>
          </p:cNvPicPr>
          <p:nvPr>
            <p:ph type="pic" sz="quarter" idx="11"/>
          </p:nvPr>
        </p:nvPicPr>
        <p:blipFill>
          <a:blip r:embed="rId7">
            <a:extLst>
              <a:ext uri="{28A0092B-C50C-407E-A947-70E740481C1C}">
                <a14:useLocalDpi xmlns:a14="http://schemas.microsoft.com/office/drawing/2010/main" val="0"/>
              </a:ext>
            </a:extLst>
          </a:blip>
          <a:srcRect l="6315" r="6315"/>
          <a:stretch>
            <a:fillRect/>
          </a:stretch>
        </p:blipFill>
        <p:spPr/>
      </p:pic>
    </p:spTree>
    <p:extLst>
      <p:ext uri="{BB962C8B-B14F-4D97-AF65-F5344CB8AC3E}">
        <p14:creationId xmlns:p14="http://schemas.microsoft.com/office/powerpoint/2010/main" val="876089776"/>
      </p:ext>
    </p:extLst>
  </p:cSld>
  <p:clrMapOvr>
    <a:masterClrMapping/>
  </p:clrMapOvr>
  <p:transition spd="med" advClick="0" advTm="2000">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6772275" y="-4724400"/>
            <a:ext cx="5419725" cy="895350"/>
          </a:xfrm>
        </p:spPr>
        <p:txBody>
          <a:bodyPr>
            <a:normAutofit fontScale="90000"/>
          </a:bodyPr>
          <a:lstStyle/>
          <a:p>
            <a:r>
              <a:rPr lang="en-US" altLang="zh-CN" dirty="0">
                <a:latin typeface="思源黑体" panose="020B0400000000000000" pitchFamily="34" charset="-122"/>
                <a:ea typeface="思源黑体" panose="020B0400000000000000" pitchFamily="34" charset="-122"/>
                <a:sym typeface="思源黑体" panose="020B0400000000000000" pitchFamily="34" charset="-122"/>
              </a:rPr>
              <a:t>Section Header Here</a:t>
            </a: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文本占位符 5"/>
          <p:cNvSpPr>
            <a:spLocks noGrp="1"/>
          </p:cNvSpPr>
          <p:nvPr>
            <p:ph type="body" idx="4294967295"/>
          </p:nvPr>
        </p:nvSpPr>
        <p:spPr>
          <a:xfrm>
            <a:off x="6772275" y="-3829050"/>
            <a:ext cx="5419725" cy="1014412"/>
          </a:xfrm>
        </p:spPr>
        <p:txBody>
          <a:bodyPr>
            <a:normAutofit fontScale="85000" lnSpcReduction="20000"/>
          </a:bodyPr>
          <a:lstStyle/>
          <a:p>
            <a:pPr lvl="0"/>
            <a:r>
              <a:rPr lang="en-US" altLang="zh-CN" dirty="0">
                <a:latin typeface="思源黑体" panose="020B0400000000000000" pitchFamily="34" charset="-122"/>
                <a:ea typeface="思源黑体" panose="020B0400000000000000" pitchFamily="34" charset="-122"/>
                <a:sym typeface="思源黑体" panose="020B0400000000000000" pitchFamily="34" charset="-122"/>
              </a:rPr>
              <a:t>Supporting text here.</a:t>
            </a:r>
          </a:p>
          <a:p>
            <a:pPr lvl="0"/>
            <a:r>
              <a:rPr lang="en-US" altLang="zh-CN" dirty="0">
                <a:latin typeface="思源黑体" panose="020B0400000000000000" pitchFamily="34" charset="-122"/>
                <a:ea typeface="思源黑体" panose="020B0400000000000000" pitchFamily="34" charset="-122"/>
                <a:sym typeface="思源黑体" panose="020B0400000000000000" pitchFamily="34" charset="-122"/>
              </a:rPr>
              <a:t>When you copy &amp; paste, choose "keep text only" option.</a:t>
            </a: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2140341" y="-4537384"/>
            <a:ext cx="1628352" cy="1415791"/>
          </a:xfrm>
          <a:prstGeom prst="rect">
            <a:avLst/>
          </a:prstGeom>
          <a:noFill/>
          <a:ln w="117475">
            <a:noFill/>
          </a:ln>
        </p:spPr>
        <p:txBody>
          <a:bodyPr wrap="none" rtlCol="0">
            <a:prstTxWarp prst="textPlain">
              <a:avLst/>
            </a:prstTxWarp>
            <a:spAutoFit/>
          </a:bodyPr>
          <a:lstStyle/>
          <a:p>
            <a:r>
              <a:rPr lang="en-US" altLang="zh-CN" spc="100" dirty="0">
                <a:solidFill>
                  <a:srgbClr val="F3F3F3"/>
                </a:solidFill>
                <a:latin typeface="思源黑体" panose="020B0400000000000000" pitchFamily="34" charset="-122"/>
                <a:ea typeface="思源黑体" panose="020B0400000000000000" pitchFamily="34" charset="-122"/>
                <a:cs typeface="Arial" panose="020B0604020202020204" pitchFamily="34" charset="0"/>
                <a:sym typeface="思源黑体" panose="020B0400000000000000" pitchFamily="34" charset="-122"/>
              </a:rPr>
              <a:t>/01</a:t>
            </a:r>
            <a:endParaRPr lang="zh-CN" altLang="en-US" spc="100" dirty="0">
              <a:solidFill>
                <a:srgbClr val="F3F3F3"/>
              </a:solidFill>
              <a:latin typeface="思源黑体" panose="020B0400000000000000" pitchFamily="34" charset="-122"/>
              <a:ea typeface="思源黑体" panose="020B0400000000000000" pitchFamily="34" charset="-122"/>
              <a:cs typeface="Arial" panose="020B0604020202020204" pitchFamily="34" charset="0"/>
              <a:sym typeface="思源黑体" panose="020B0400000000000000" pitchFamily="34" charset="-122"/>
            </a:endParaRPr>
          </a:p>
        </p:txBody>
      </p:sp>
      <p:grpSp>
        <p:nvGrpSpPr>
          <p:cNvPr id="7" name="组合 6">
            <a:extLst>
              <a:ext uri="{FF2B5EF4-FFF2-40B4-BE49-F238E27FC236}">
                <a16:creationId xmlns:a16="http://schemas.microsoft.com/office/drawing/2014/main" id="{141CD6CB-C364-4355-B94A-E97D7682418D}"/>
              </a:ext>
            </a:extLst>
          </p:cNvPr>
          <p:cNvGrpSpPr/>
          <p:nvPr/>
        </p:nvGrpSpPr>
        <p:grpSpPr>
          <a:xfrm>
            <a:off x="4452079" y="689564"/>
            <a:ext cx="3287842" cy="2834346"/>
            <a:chOff x="4592062" y="2144757"/>
            <a:chExt cx="3287842" cy="2834346"/>
          </a:xfrm>
        </p:grpSpPr>
        <p:sp>
          <p:nvSpPr>
            <p:cNvPr id="8" name="等腰三角形 7">
              <a:extLst>
                <a:ext uri="{FF2B5EF4-FFF2-40B4-BE49-F238E27FC236}">
                  <a16:creationId xmlns:a16="http://schemas.microsoft.com/office/drawing/2014/main" id="{9328BDF2-5408-498F-A2D5-40487F6E8BB6}"/>
                </a:ext>
              </a:extLst>
            </p:cNvPr>
            <p:cNvSpPr/>
            <p:nvPr/>
          </p:nvSpPr>
          <p:spPr>
            <a:xfrm flipV="1">
              <a:off x="4592062" y="2144757"/>
              <a:ext cx="3287842" cy="2834346"/>
            </a:xfrm>
            <a:prstGeom prst="triangle">
              <a:avLst/>
            </a:prstGeom>
            <a:blipFill>
              <a:blip r:embed="rId3"/>
              <a:stretch>
                <a:fillRect/>
              </a:stretch>
            </a:blipFill>
            <a:ln w="1238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a typeface="思源黑体" panose="020B0400000000000000" pitchFamily="34" charset="-122"/>
              </a:endParaRPr>
            </a:p>
          </p:txBody>
        </p:sp>
        <p:sp>
          <p:nvSpPr>
            <p:cNvPr id="10" name="文本框 9">
              <a:extLst>
                <a:ext uri="{FF2B5EF4-FFF2-40B4-BE49-F238E27FC236}">
                  <a16:creationId xmlns:a16="http://schemas.microsoft.com/office/drawing/2014/main" id="{893C38AA-330E-4021-9DD6-F9C8C90D6D21}"/>
                </a:ext>
              </a:extLst>
            </p:cNvPr>
            <p:cNvSpPr txBox="1"/>
            <p:nvPr/>
          </p:nvSpPr>
          <p:spPr>
            <a:xfrm>
              <a:off x="5332895" y="2178684"/>
              <a:ext cx="1803700" cy="1862048"/>
            </a:xfrm>
            <a:prstGeom prst="rect">
              <a:avLst/>
            </a:prstGeom>
            <a:noFill/>
          </p:spPr>
          <p:txBody>
            <a:bodyPr wrap="none" rtlCol="0">
              <a:spAutoFit/>
            </a:bodyPr>
            <a:lstStyle/>
            <a:p>
              <a:pPr algn="ctr"/>
              <a:r>
                <a:rPr lang="en-US" altLang="zh-CN" sz="11500" dirty="0">
                  <a:solidFill>
                    <a:schemeClr val="bg1"/>
                  </a:solidFill>
                  <a:latin typeface="思源黑体" panose="020B0400000000000000" pitchFamily="34" charset="-122"/>
                  <a:ea typeface="思源黑体" panose="020B0400000000000000" pitchFamily="34" charset="-122"/>
                  <a:cs typeface="Arial" panose="020B0604020202020204" pitchFamily="34" charset="0"/>
                </a:rPr>
                <a:t>02</a:t>
              </a:r>
              <a:endParaRPr lang="zh-CN" altLang="en-US" sz="11500" dirty="0">
                <a:solidFill>
                  <a:schemeClr val="bg1"/>
                </a:solidFill>
                <a:latin typeface="思源黑体" panose="020B0400000000000000" pitchFamily="34" charset="-122"/>
                <a:ea typeface="思源黑体" panose="020B0400000000000000" pitchFamily="34" charset="-122"/>
                <a:cs typeface="Arial" panose="020B0604020202020204" pitchFamily="34" charset="0"/>
              </a:endParaRPr>
            </a:p>
          </p:txBody>
        </p:sp>
      </p:grpSp>
      <p:sp>
        <p:nvSpPr>
          <p:cNvPr id="11" name="文本框 10">
            <a:extLst>
              <a:ext uri="{FF2B5EF4-FFF2-40B4-BE49-F238E27FC236}">
                <a16:creationId xmlns:a16="http://schemas.microsoft.com/office/drawing/2014/main" id="{D382AB6D-C8BA-4ED5-B686-065D013EF6EC}"/>
              </a:ext>
            </a:extLst>
          </p:cNvPr>
          <p:cNvSpPr txBox="1"/>
          <p:nvPr/>
        </p:nvSpPr>
        <p:spPr>
          <a:xfrm>
            <a:off x="2798890" y="3815280"/>
            <a:ext cx="6591741" cy="1107996"/>
          </a:xfrm>
          <a:prstGeom prst="rect">
            <a:avLst/>
          </a:prstGeom>
          <a:noFill/>
        </p:spPr>
        <p:txBody>
          <a:bodyPr wrap="none" rtlCol="0">
            <a:spAutoFit/>
          </a:bodyPr>
          <a:lstStyle/>
          <a:p>
            <a:pPr>
              <a:spcBef>
                <a:spcPct val="0"/>
              </a:spcBef>
            </a:pPr>
            <a:r>
              <a:rPr lang="en-US" altLang="zh-CN" sz="66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Literature</a:t>
            </a:r>
            <a:r>
              <a:rPr lang="zh-CN" altLang="en-US" sz="66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 </a:t>
            </a:r>
            <a:r>
              <a:rPr lang="en-US" altLang="zh-CN" sz="6600" dirty="0">
                <a:solidFill>
                  <a:schemeClr val="bg1">
                    <a:lumMod val="50000"/>
                  </a:schemeClr>
                </a:solidFill>
                <a:latin typeface="Constantia" panose="02030602050306030303" pitchFamily="18" charset="0"/>
                <a:ea typeface="思源黑体" panose="020B0400000000000000" pitchFamily="34" charset="-122"/>
                <a:sym typeface="思源黑体" panose="020B0400000000000000" pitchFamily="34" charset="-122"/>
              </a:rPr>
              <a:t>Review</a:t>
            </a:r>
          </a:p>
        </p:txBody>
      </p:sp>
      <p:sp>
        <p:nvSpPr>
          <p:cNvPr id="12" name="等腰三角形 11">
            <a:extLst>
              <a:ext uri="{FF2B5EF4-FFF2-40B4-BE49-F238E27FC236}">
                <a16:creationId xmlns:a16="http://schemas.microsoft.com/office/drawing/2014/main" id="{8E7C3D14-2A20-45F8-B278-82757A23D7D8}"/>
              </a:ext>
            </a:extLst>
          </p:cNvPr>
          <p:cNvSpPr/>
          <p:nvPr/>
        </p:nvSpPr>
        <p:spPr>
          <a:xfrm rot="10800000" flipV="1">
            <a:off x="4450841" y="5307649"/>
            <a:ext cx="3287842" cy="2834346"/>
          </a:xfrm>
          <a:prstGeom prst="triangl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a typeface="思源黑体" panose="020B0400000000000000" pitchFamily="34" charset="-122"/>
            </a:endParaRPr>
          </a:p>
        </p:txBody>
      </p:sp>
    </p:spTree>
    <p:extLst>
      <p:ext uri="{BB962C8B-B14F-4D97-AF65-F5344CB8AC3E}">
        <p14:creationId xmlns:p14="http://schemas.microsoft.com/office/powerpoint/2010/main" val="72284119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D0CCCE61-9194-4E02-AA86-B0767FC0E5D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556" r="5556"/>
          <a:stretch>
            <a:fillRect/>
          </a:stretch>
        </p:blipFill>
        <p:spPr>
          <a:xfrm>
            <a:off x="0" y="0"/>
            <a:ext cx="5206738" cy="6858000"/>
          </a:xfrm>
        </p:spPr>
      </p:pic>
      <p:sp>
        <p:nvSpPr>
          <p:cNvPr id="5" name="Rectangle 4"/>
          <p:cNvSpPr/>
          <p:nvPr/>
        </p:nvSpPr>
        <p:spPr>
          <a:xfrm>
            <a:off x="4157221" y="876694"/>
            <a:ext cx="3695307" cy="3695307"/>
          </a:xfrm>
          <a:prstGeom prst="rect">
            <a:avLst/>
          </a:prstGeom>
          <a:no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TextBox 5"/>
          <p:cNvSpPr txBox="1"/>
          <p:nvPr/>
        </p:nvSpPr>
        <p:spPr>
          <a:xfrm>
            <a:off x="5065932" y="3063011"/>
            <a:ext cx="2927403" cy="1200329"/>
          </a:xfrm>
          <a:prstGeom prst="rect">
            <a:avLst/>
          </a:prstGeom>
          <a:noFill/>
        </p:spPr>
        <p:txBody>
          <a:bodyPr wrap="none" rtlCol="0">
            <a:spAutoFit/>
          </a:bodyPr>
          <a:lstStyle/>
          <a:p>
            <a:pPr algn="r"/>
            <a:r>
              <a:rPr lang="en-US" sz="3600" dirty="0">
                <a:solidFill>
                  <a:schemeClr val="tx1">
                    <a:lumMod val="75000"/>
                    <a:lumOff val="25000"/>
                  </a:schemeClr>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Impact on </a:t>
            </a:r>
          </a:p>
          <a:p>
            <a:pPr algn="r"/>
            <a:r>
              <a:rPr lang="en-US" sz="3600" dirty="0">
                <a:solidFill>
                  <a:schemeClr val="tx1">
                    <a:lumMod val="75000"/>
                    <a:lumOff val="25000"/>
                  </a:schemeClr>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social media</a:t>
            </a:r>
          </a:p>
        </p:txBody>
      </p:sp>
      <p:cxnSp>
        <p:nvCxnSpPr>
          <p:cNvPr id="7" name="Straight Connector 6"/>
          <p:cNvCxnSpPr/>
          <p:nvPr/>
        </p:nvCxnSpPr>
        <p:spPr>
          <a:xfrm>
            <a:off x="6765837" y="2870752"/>
            <a:ext cx="56454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71182" y="2817675"/>
            <a:ext cx="3270921" cy="3231654"/>
          </a:xfrm>
          <a:prstGeom prst="rect">
            <a:avLst/>
          </a:prstGeom>
        </p:spPr>
        <p:txBody>
          <a:bodyPr wrap="square">
            <a:spAutoFit/>
          </a:bodyPr>
          <a:lstStyle/>
          <a:p>
            <a:r>
              <a:rPr lang="en" altLang="zh-CN" sz="1200" dirty="0">
                <a:effectLst/>
                <a:latin typeface="Times New Roman" panose="02020603050405020304" pitchFamily="18" charset="0"/>
              </a:rPr>
              <a:t>During the pandemic, people use social media a lot more than before and express their true feelings. Unlike traditional media, on social media, multiple organizations can disclose different sentiments at the same event; and readers can quickly respond to these tweets. After examining the tweets posted by nine authoritative public organizations in four countries and the World Health Organization from December 1, 2019, to May 10, 2020, using the Inverse Probability Weighting model, Yu et al. (2022) found that Topics with negative sentiment polarity on COVID-19 attracted more replies (69±49) and favorites (688±677) than positive tweets. Although there was no significant difference in the number of retweets between negative and positive tweets. </a:t>
            </a:r>
          </a:p>
        </p:txBody>
      </p:sp>
      <p:grpSp>
        <p:nvGrpSpPr>
          <p:cNvPr id="12" name="组合 11">
            <a:extLst>
              <a:ext uri="{FF2B5EF4-FFF2-40B4-BE49-F238E27FC236}">
                <a16:creationId xmlns:a16="http://schemas.microsoft.com/office/drawing/2014/main" id="{3222CC75-CA2A-4C94-81F8-1D5B5AFC53FA}"/>
              </a:ext>
            </a:extLst>
          </p:cNvPr>
          <p:cNvGrpSpPr/>
          <p:nvPr/>
        </p:nvGrpSpPr>
        <p:grpSpPr>
          <a:xfrm>
            <a:off x="7048109" y="1949094"/>
            <a:ext cx="2381676" cy="621409"/>
            <a:chOff x="2684030" y="1176519"/>
            <a:chExt cx="2381676" cy="621409"/>
          </a:xfrm>
        </p:grpSpPr>
        <p:sp>
          <p:nvSpPr>
            <p:cNvPr id="13" name="任意多边形: 形状 12">
              <a:extLst>
                <a:ext uri="{FF2B5EF4-FFF2-40B4-BE49-F238E27FC236}">
                  <a16:creationId xmlns:a16="http://schemas.microsoft.com/office/drawing/2014/main" id="{A5B384C5-08B1-4151-A246-673322EA78E2}"/>
                </a:ext>
              </a:extLst>
            </p:cNvPr>
            <p:cNvSpPr/>
            <p:nvPr/>
          </p:nvSpPr>
          <p:spPr>
            <a:xfrm flipH="1">
              <a:off x="3135304" y="1176519"/>
              <a:ext cx="1930402" cy="617756"/>
            </a:xfrm>
            <a:custGeom>
              <a:avLst/>
              <a:gdLst>
                <a:gd name="connsiteX0" fmla="*/ 1731223 w 2736810"/>
                <a:gd name="connsiteY0" fmla="*/ 8079 h 875818"/>
                <a:gd name="connsiteX1" fmla="*/ 2736810 w 2736810"/>
                <a:gd name="connsiteY1" fmla="*/ 8079 h 875818"/>
                <a:gd name="connsiteX2" fmla="*/ 2234017 w 2736810"/>
                <a:gd name="connsiteY2" fmla="*/ 875818 h 875818"/>
                <a:gd name="connsiteX3" fmla="*/ 1656001 w 2736810"/>
                <a:gd name="connsiteY3" fmla="*/ 3480 h 875818"/>
                <a:gd name="connsiteX4" fmla="*/ 2158794 w 2736810"/>
                <a:gd name="connsiteY4" fmla="*/ 871219 h 875818"/>
                <a:gd name="connsiteX5" fmla="*/ 1153207 w 2736810"/>
                <a:gd name="connsiteY5" fmla="*/ 871219 h 875818"/>
                <a:gd name="connsiteX6" fmla="*/ 502794 w 2736810"/>
                <a:gd name="connsiteY6" fmla="*/ 3480 h 875818"/>
                <a:gd name="connsiteX7" fmla="*/ 1005587 w 2736810"/>
                <a:gd name="connsiteY7" fmla="*/ 871219 h 875818"/>
                <a:gd name="connsiteX8" fmla="*/ 0 w 2736810"/>
                <a:gd name="connsiteY8" fmla="*/ 871219 h 875818"/>
                <a:gd name="connsiteX9" fmla="*/ 575190 w 2736810"/>
                <a:gd name="connsiteY9" fmla="*/ 0 h 875818"/>
                <a:gd name="connsiteX10" fmla="*/ 1580777 w 2736810"/>
                <a:gd name="connsiteY10" fmla="*/ 0 h 875818"/>
                <a:gd name="connsiteX11" fmla="*/ 1077984 w 2736810"/>
                <a:gd name="connsiteY11" fmla="*/ 867739 h 8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6810" h="875818">
                  <a:moveTo>
                    <a:pt x="1731223" y="8079"/>
                  </a:moveTo>
                  <a:lnTo>
                    <a:pt x="2736810" y="8079"/>
                  </a:lnTo>
                  <a:lnTo>
                    <a:pt x="2234017" y="875818"/>
                  </a:lnTo>
                  <a:close/>
                  <a:moveTo>
                    <a:pt x="1656001" y="3480"/>
                  </a:moveTo>
                  <a:lnTo>
                    <a:pt x="2158794" y="871219"/>
                  </a:lnTo>
                  <a:lnTo>
                    <a:pt x="1153207" y="871219"/>
                  </a:lnTo>
                  <a:close/>
                  <a:moveTo>
                    <a:pt x="502794" y="3480"/>
                  </a:moveTo>
                  <a:lnTo>
                    <a:pt x="1005587" y="871219"/>
                  </a:lnTo>
                  <a:lnTo>
                    <a:pt x="0" y="871219"/>
                  </a:lnTo>
                  <a:close/>
                  <a:moveTo>
                    <a:pt x="575190" y="0"/>
                  </a:moveTo>
                  <a:lnTo>
                    <a:pt x="1580777" y="0"/>
                  </a:lnTo>
                  <a:lnTo>
                    <a:pt x="1077984" y="867739"/>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任意多边形: 形状 13">
              <a:extLst>
                <a:ext uri="{FF2B5EF4-FFF2-40B4-BE49-F238E27FC236}">
                  <a16:creationId xmlns:a16="http://schemas.microsoft.com/office/drawing/2014/main" id="{BE6B4AC1-98CD-497C-87A4-D41DD4915123}"/>
                </a:ext>
              </a:extLst>
            </p:cNvPr>
            <p:cNvSpPr/>
            <p:nvPr/>
          </p:nvSpPr>
          <p:spPr>
            <a:xfrm flipH="1" flipV="1">
              <a:off x="2684030" y="1343570"/>
              <a:ext cx="526537" cy="454358"/>
            </a:xfrm>
            <a:custGeom>
              <a:avLst/>
              <a:gdLst>
                <a:gd name="connsiteX0" fmla="*/ 0 w 1005587"/>
                <a:gd name="connsiteY0" fmla="*/ 0 h 867739"/>
                <a:gd name="connsiteX1" fmla="*/ 1005587 w 1005587"/>
                <a:gd name="connsiteY1" fmla="*/ 0 h 867739"/>
                <a:gd name="connsiteX2" fmla="*/ 502794 w 1005587"/>
                <a:gd name="connsiteY2" fmla="*/ 867739 h 867739"/>
                <a:gd name="connsiteX3" fmla="*/ 0 w 1005587"/>
                <a:gd name="connsiteY3" fmla="*/ 0 h 867739"/>
              </a:gdLst>
              <a:ahLst/>
              <a:cxnLst>
                <a:cxn ang="0">
                  <a:pos x="connsiteX0" y="connsiteY0"/>
                </a:cxn>
                <a:cxn ang="0">
                  <a:pos x="connsiteX1" y="connsiteY1"/>
                </a:cxn>
                <a:cxn ang="0">
                  <a:pos x="connsiteX2" y="connsiteY2"/>
                </a:cxn>
                <a:cxn ang="0">
                  <a:pos x="connsiteX3" y="connsiteY3"/>
                </a:cxn>
              </a:cxnLst>
              <a:rect l="l" t="t" r="r" b="b"/>
              <a:pathLst>
                <a:path w="1005587" h="867739">
                  <a:moveTo>
                    <a:pt x="0" y="0"/>
                  </a:moveTo>
                  <a:lnTo>
                    <a:pt x="1005587" y="0"/>
                  </a:lnTo>
                  <a:lnTo>
                    <a:pt x="502794" y="867739"/>
                  </a:lnTo>
                  <a:lnTo>
                    <a:pt x="0" y="0"/>
                  </a:lnTo>
                  <a:close/>
                </a:path>
              </a:pathLst>
            </a:cu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spTree>
    <p:extLst>
      <p:ext uri="{BB962C8B-B14F-4D97-AF65-F5344CB8AC3E}">
        <p14:creationId xmlns:p14="http://schemas.microsoft.com/office/powerpoint/2010/main" val="675034980"/>
      </p:ext>
    </p:extLst>
  </p:cSld>
  <p:clrMapOvr>
    <a:masterClrMapping/>
  </p:clrMapOvr>
  <p:transition spd="med" advClick="0" advTm="2000">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700000">
            <a:off x="4248348" y="-1847653"/>
            <a:ext cx="3695307" cy="3695307"/>
          </a:xfrm>
          <a:prstGeom prst="rect">
            <a:avLst/>
          </a:prstGeom>
          <a:no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 name="TextBox 2"/>
          <p:cNvSpPr txBox="1"/>
          <p:nvPr/>
        </p:nvSpPr>
        <p:spPr>
          <a:xfrm>
            <a:off x="4994869" y="331440"/>
            <a:ext cx="2202270" cy="400110"/>
          </a:xfrm>
          <a:prstGeom prst="rect">
            <a:avLst/>
          </a:prstGeom>
          <a:noFill/>
        </p:spPr>
        <p:txBody>
          <a:bodyPr wrap="none" rtlCol="0">
            <a:spAutoFit/>
          </a:bodyPr>
          <a:lstStyle/>
          <a:p>
            <a:pPr algn="ctr"/>
            <a:r>
              <a:rPr lang="en-US" sz="2000" dirty="0">
                <a:solidFill>
                  <a:schemeClr val="tx1">
                    <a:lumMod val="75000"/>
                    <a:lumOff val="25000"/>
                  </a:schemeClr>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Focus on Tweets</a:t>
            </a:r>
          </a:p>
        </p:txBody>
      </p:sp>
      <p:cxnSp>
        <p:nvCxnSpPr>
          <p:cNvPr id="4" name="Straight Connector 3"/>
          <p:cNvCxnSpPr/>
          <p:nvPr/>
        </p:nvCxnSpPr>
        <p:spPr>
          <a:xfrm>
            <a:off x="5813728" y="1230487"/>
            <a:ext cx="56454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39001" y="1681901"/>
            <a:ext cx="2865632" cy="2308324"/>
          </a:xfrm>
          <a:prstGeom prst="rect">
            <a:avLst/>
          </a:prstGeom>
        </p:spPr>
        <p:txBody>
          <a:bodyPr wrap="square">
            <a:spAutoFit/>
          </a:bodyPr>
          <a:lstStyle/>
          <a:p>
            <a:r>
              <a:rPr lang="en" altLang="zh-CN" sz="1600" dirty="0">
                <a:effectLst/>
                <a:latin typeface="Times New Roman" panose="02020603050405020304" pitchFamily="18" charset="0"/>
              </a:rPr>
              <a:t>Furthermore, considering the tweets all over the world(Lwin et al., 2020), using “</a:t>
            </a:r>
            <a:r>
              <a:rPr lang="en" altLang="zh-CN" sz="1600" dirty="0" err="1">
                <a:effectLst/>
                <a:latin typeface="Times New Roman" panose="02020603050405020304" pitchFamily="18" charset="0"/>
              </a:rPr>
              <a:t>wuhan</a:t>
            </a:r>
            <a:r>
              <a:rPr lang="en" altLang="zh-CN" sz="1600" dirty="0">
                <a:effectLst/>
                <a:latin typeface="Times New Roman" panose="02020603050405020304" pitchFamily="18" charset="0"/>
              </a:rPr>
              <a:t>,” “corona,” “</a:t>
            </a:r>
            <a:r>
              <a:rPr lang="en" altLang="zh-CN" sz="1600" dirty="0" err="1">
                <a:effectLst/>
                <a:latin typeface="Times New Roman" panose="02020603050405020304" pitchFamily="18" charset="0"/>
              </a:rPr>
              <a:t>nCov</a:t>
            </a:r>
            <a:r>
              <a:rPr lang="en" altLang="zh-CN" sz="1600" dirty="0">
                <a:effectLst/>
                <a:latin typeface="Times New Roman" panose="02020603050405020304" pitchFamily="18" charset="0"/>
              </a:rPr>
              <a:t>,” and “covid” as search keywords from January 28 to April 9, 2020, the total number of 20,325,929 tweets and over 170 countries were collected.</a:t>
            </a:r>
            <a:endParaRPr lang="en-US" sz="1600" dirty="0">
              <a:solidFill>
                <a:schemeClr val="tx1">
                  <a:lumMod val="75000"/>
                  <a:lumOff val="25000"/>
                </a:schemeClr>
              </a:solidFill>
              <a:latin typeface="思源黑体" panose="020B0400000000000000" pitchFamily="34" charset="-122"/>
              <a:ea typeface="思源黑体" panose="020B0400000000000000" pitchFamily="34" charset="-122"/>
              <a:cs typeface="Roboto Thin" charset="0"/>
              <a:sym typeface="思源黑体" panose="020B0400000000000000" pitchFamily="34" charset="-122"/>
            </a:endParaRPr>
          </a:p>
        </p:txBody>
      </p:sp>
      <p:sp>
        <p:nvSpPr>
          <p:cNvPr id="21" name="Cross 20"/>
          <p:cNvSpPr/>
          <p:nvPr/>
        </p:nvSpPr>
        <p:spPr>
          <a:xfrm>
            <a:off x="11190099" y="425643"/>
            <a:ext cx="622168" cy="622168"/>
          </a:xfrm>
          <a:prstGeom prst="plus">
            <a:avLst>
              <a:gd name="adj" fmla="val 369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5" name="Rectangle 24"/>
          <p:cNvSpPr/>
          <p:nvPr/>
        </p:nvSpPr>
        <p:spPr>
          <a:xfrm>
            <a:off x="8387371" y="2836063"/>
            <a:ext cx="3270921" cy="3785652"/>
          </a:xfrm>
          <a:prstGeom prst="rect">
            <a:avLst/>
          </a:prstGeom>
        </p:spPr>
        <p:txBody>
          <a:bodyPr wrap="square">
            <a:spAutoFit/>
          </a:bodyPr>
          <a:lstStyle/>
          <a:p>
            <a:r>
              <a:rPr lang="en" altLang="zh-CN" sz="1600" dirty="0">
                <a:effectLst/>
                <a:latin typeface="Times New Roman" panose="02020603050405020304" pitchFamily="18" charset="0"/>
              </a:rPr>
              <a:t>Tweets focused on four emotions: fear, anger, sadness, and joy which are the basic emotion pairs of opposite experiences. From generating the percentages of these four emotions and making a time-series plot, they found that fear was the dominant emotion at the end of January when the disease first surfaced which probably related to the emergency of COVID-19 and its unknown nature. The percentages changed over time and as time goes on, the percentage of fear decreased, and the percentage of joy increased. </a:t>
            </a:r>
          </a:p>
        </p:txBody>
      </p:sp>
      <p:cxnSp>
        <p:nvCxnSpPr>
          <p:cNvPr id="26" name="Straight Connector 25"/>
          <p:cNvCxnSpPr/>
          <p:nvPr/>
        </p:nvCxnSpPr>
        <p:spPr>
          <a:xfrm rot="18900000" flipH="1">
            <a:off x="4776957" y="5818873"/>
            <a:ext cx="348846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262854" y="-146318"/>
            <a:ext cx="5211228" cy="521122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图片占位符 9">
            <a:extLst>
              <a:ext uri="{FF2B5EF4-FFF2-40B4-BE49-F238E27FC236}">
                <a16:creationId xmlns:a16="http://schemas.microsoft.com/office/drawing/2014/main" id="{BC159C9E-1505-4AB7-8A0D-A9BF702D89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1179" r="11179"/>
          <a:stretch>
            <a:fillRect/>
          </a:stretch>
        </p:blipFill>
        <p:spPr/>
      </p:pic>
      <p:grpSp>
        <p:nvGrpSpPr>
          <p:cNvPr id="11" name="组合 10">
            <a:extLst>
              <a:ext uri="{FF2B5EF4-FFF2-40B4-BE49-F238E27FC236}">
                <a16:creationId xmlns:a16="http://schemas.microsoft.com/office/drawing/2014/main" id="{B46DDE3F-C2C8-4184-8959-E08E37221EC2}"/>
              </a:ext>
            </a:extLst>
          </p:cNvPr>
          <p:cNvGrpSpPr/>
          <p:nvPr/>
        </p:nvGrpSpPr>
        <p:grpSpPr>
          <a:xfrm>
            <a:off x="982903" y="792846"/>
            <a:ext cx="2381676" cy="621409"/>
            <a:chOff x="982903" y="792846"/>
            <a:chExt cx="2381676" cy="621409"/>
          </a:xfrm>
        </p:grpSpPr>
        <p:sp>
          <p:nvSpPr>
            <p:cNvPr id="16" name="任意多边形: 形状 15">
              <a:extLst>
                <a:ext uri="{FF2B5EF4-FFF2-40B4-BE49-F238E27FC236}">
                  <a16:creationId xmlns:a16="http://schemas.microsoft.com/office/drawing/2014/main" id="{60D58019-12A6-4BF9-8590-36586421D255}"/>
                </a:ext>
              </a:extLst>
            </p:cNvPr>
            <p:cNvSpPr/>
            <p:nvPr/>
          </p:nvSpPr>
          <p:spPr>
            <a:xfrm flipH="1">
              <a:off x="1434177" y="792846"/>
              <a:ext cx="1930402" cy="617756"/>
            </a:xfrm>
            <a:custGeom>
              <a:avLst/>
              <a:gdLst>
                <a:gd name="connsiteX0" fmla="*/ 1731223 w 2736810"/>
                <a:gd name="connsiteY0" fmla="*/ 8079 h 875818"/>
                <a:gd name="connsiteX1" fmla="*/ 2736810 w 2736810"/>
                <a:gd name="connsiteY1" fmla="*/ 8079 h 875818"/>
                <a:gd name="connsiteX2" fmla="*/ 2234017 w 2736810"/>
                <a:gd name="connsiteY2" fmla="*/ 875818 h 875818"/>
                <a:gd name="connsiteX3" fmla="*/ 1656001 w 2736810"/>
                <a:gd name="connsiteY3" fmla="*/ 3480 h 875818"/>
                <a:gd name="connsiteX4" fmla="*/ 2158794 w 2736810"/>
                <a:gd name="connsiteY4" fmla="*/ 871219 h 875818"/>
                <a:gd name="connsiteX5" fmla="*/ 1153207 w 2736810"/>
                <a:gd name="connsiteY5" fmla="*/ 871219 h 875818"/>
                <a:gd name="connsiteX6" fmla="*/ 502794 w 2736810"/>
                <a:gd name="connsiteY6" fmla="*/ 3480 h 875818"/>
                <a:gd name="connsiteX7" fmla="*/ 1005587 w 2736810"/>
                <a:gd name="connsiteY7" fmla="*/ 871219 h 875818"/>
                <a:gd name="connsiteX8" fmla="*/ 0 w 2736810"/>
                <a:gd name="connsiteY8" fmla="*/ 871219 h 875818"/>
                <a:gd name="connsiteX9" fmla="*/ 575190 w 2736810"/>
                <a:gd name="connsiteY9" fmla="*/ 0 h 875818"/>
                <a:gd name="connsiteX10" fmla="*/ 1580777 w 2736810"/>
                <a:gd name="connsiteY10" fmla="*/ 0 h 875818"/>
                <a:gd name="connsiteX11" fmla="*/ 1077984 w 2736810"/>
                <a:gd name="connsiteY11" fmla="*/ 867739 h 8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6810" h="875818">
                  <a:moveTo>
                    <a:pt x="1731223" y="8079"/>
                  </a:moveTo>
                  <a:lnTo>
                    <a:pt x="2736810" y="8079"/>
                  </a:lnTo>
                  <a:lnTo>
                    <a:pt x="2234017" y="875818"/>
                  </a:lnTo>
                  <a:close/>
                  <a:moveTo>
                    <a:pt x="1656001" y="3480"/>
                  </a:moveTo>
                  <a:lnTo>
                    <a:pt x="2158794" y="871219"/>
                  </a:lnTo>
                  <a:lnTo>
                    <a:pt x="1153207" y="871219"/>
                  </a:lnTo>
                  <a:close/>
                  <a:moveTo>
                    <a:pt x="502794" y="3480"/>
                  </a:moveTo>
                  <a:lnTo>
                    <a:pt x="1005587" y="871219"/>
                  </a:lnTo>
                  <a:lnTo>
                    <a:pt x="0" y="871219"/>
                  </a:lnTo>
                  <a:close/>
                  <a:moveTo>
                    <a:pt x="575190" y="0"/>
                  </a:moveTo>
                  <a:lnTo>
                    <a:pt x="1580777" y="0"/>
                  </a:lnTo>
                  <a:lnTo>
                    <a:pt x="1077984" y="867739"/>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 name="任意多边形: 形状 16">
              <a:extLst>
                <a:ext uri="{FF2B5EF4-FFF2-40B4-BE49-F238E27FC236}">
                  <a16:creationId xmlns:a16="http://schemas.microsoft.com/office/drawing/2014/main" id="{77460AE7-380B-4974-A8EF-438448F0A47B}"/>
                </a:ext>
              </a:extLst>
            </p:cNvPr>
            <p:cNvSpPr/>
            <p:nvPr/>
          </p:nvSpPr>
          <p:spPr>
            <a:xfrm flipH="1" flipV="1">
              <a:off x="982903" y="959897"/>
              <a:ext cx="526537" cy="454358"/>
            </a:xfrm>
            <a:custGeom>
              <a:avLst/>
              <a:gdLst>
                <a:gd name="connsiteX0" fmla="*/ 0 w 1005587"/>
                <a:gd name="connsiteY0" fmla="*/ 0 h 867739"/>
                <a:gd name="connsiteX1" fmla="*/ 1005587 w 1005587"/>
                <a:gd name="connsiteY1" fmla="*/ 0 h 867739"/>
                <a:gd name="connsiteX2" fmla="*/ 502794 w 1005587"/>
                <a:gd name="connsiteY2" fmla="*/ 867739 h 867739"/>
                <a:gd name="connsiteX3" fmla="*/ 0 w 1005587"/>
                <a:gd name="connsiteY3" fmla="*/ 0 h 867739"/>
              </a:gdLst>
              <a:ahLst/>
              <a:cxnLst>
                <a:cxn ang="0">
                  <a:pos x="connsiteX0" y="connsiteY0"/>
                </a:cxn>
                <a:cxn ang="0">
                  <a:pos x="connsiteX1" y="connsiteY1"/>
                </a:cxn>
                <a:cxn ang="0">
                  <a:pos x="connsiteX2" y="connsiteY2"/>
                </a:cxn>
                <a:cxn ang="0">
                  <a:pos x="connsiteX3" y="connsiteY3"/>
                </a:cxn>
              </a:cxnLst>
              <a:rect l="l" t="t" r="r" b="b"/>
              <a:pathLst>
                <a:path w="1005587" h="867739">
                  <a:moveTo>
                    <a:pt x="0" y="0"/>
                  </a:moveTo>
                  <a:lnTo>
                    <a:pt x="1005587" y="0"/>
                  </a:lnTo>
                  <a:lnTo>
                    <a:pt x="502794" y="867739"/>
                  </a:lnTo>
                  <a:lnTo>
                    <a:pt x="0" y="0"/>
                  </a:lnTo>
                  <a:close/>
                </a:path>
              </a:pathLst>
            </a:cu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spTree>
    <p:extLst>
      <p:ext uri="{BB962C8B-B14F-4D97-AF65-F5344CB8AC3E}">
        <p14:creationId xmlns:p14="http://schemas.microsoft.com/office/powerpoint/2010/main" val="420138812"/>
      </p:ext>
    </p:extLst>
  </p:cSld>
  <p:clrMapOvr>
    <a:masterClrMapping/>
  </p:clrMapOvr>
  <p:transition spd="med" advClick="0" advTm="2000">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EB6EB75A-F202-4A28-8C0A-FF5B564FB7C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7810" b="17810"/>
          <a:stretch>
            <a:fillRect/>
          </a:stretch>
        </p:blipFill>
        <p:spPr/>
      </p:pic>
      <p:sp>
        <p:nvSpPr>
          <p:cNvPr id="6" name="Rectangle 5"/>
          <p:cNvSpPr/>
          <p:nvPr/>
        </p:nvSpPr>
        <p:spPr>
          <a:xfrm>
            <a:off x="359790" y="332295"/>
            <a:ext cx="11472420" cy="61934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TextBox 6"/>
          <p:cNvSpPr txBox="1"/>
          <p:nvPr/>
        </p:nvSpPr>
        <p:spPr>
          <a:xfrm>
            <a:off x="1395282" y="1305342"/>
            <a:ext cx="4216795" cy="1446550"/>
          </a:xfrm>
          <a:prstGeom prst="rect">
            <a:avLst/>
          </a:prstGeom>
          <a:noFill/>
        </p:spPr>
        <p:txBody>
          <a:bodyPr wrap="none" rtlCol="0">
            <a:spAutoFit/>
          </a:bodyPr>
          <a:lstStyle/>
          <a:p>
            <a:r>
              <a:rPr lang="en-US" sz="4400" dirty="0">
                <a:solidFill>
                  <a:schemeClr val="bg1"/>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Research Need</a:t>
            </a:r>
          </a:p>
          <a:p>
            <a:r>
              <a:rPr lang="en-US" sz="4400" dirty="0">
                <a:solidFill>
                  <a:schemeClr val="bg1"/>
                </a:solidFill>
                <a:latin typeface="思源黑体" panose="020B0400000000000000" pitchFamily="34" charset="-122"/>
                <a:ea typeface="思源黑体" panose="020B0400000000000000" pitchFamily="34" charset="-122"/>
                <a:cs typeface="Nexa Bold" charset="0"/>
                <a:sym typeface="思源黑体" panose="020B0400000000000000" pitchFamily="34" charset="-122"/>
              </a:rPr>
              <a:t>To Be Done</a:t>
            </a:r>
          </a:p>
        </p:txBody>
      </p:sp>
      <p:cxnSp>
        <p:nvCxnSpPr>
          <p:cNvPr id="8" name="Straight Connector 7"/>
          <p:cNvCxnSpPr/>
          <p:nvPr/>
        </p:nvCxnSpPr>
        <p:spPr>
          <a:xfrm flipH="1">
            <a:off x="2099254" y="1012335"/>
            <a:ext cx="4833328" cy="483333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614370" y="2307971"/>
            <a:ext cx="2776964" cy="27769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175298" y="3131598"/>
            <a:ext cx="282804" cy="282804"/>
            <a:chOff x="9087439" y="1230487"/>
            <a:chExt cx="881117" cy="881117"/>
          </a:xfrm>
        </p:grpSpPr>
        <p:sp>
          <p:nvSpPr>
            <p:cNvPr id="13" name="Oval 12"/>
            <p:cNvSpPr/>
            <p:nvPr/>
          </p:nvSpPr>
          <p:spPr>
            <a:xfrm>
              <a:off x="9087439" y="1230487"/>
              <a:ext cx="881117" cy="8811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Cross 13"/>
            <p:cNvSpPr/>
            <p:nvPr/>
          </p:nvSpPr>
          <p:spPr>
            <a:xfrm>
              <a:off x="9254993" y="1406030"/>
              <a:ext cx="530030" cy="530030"/>
            </a:xfrm>
            <a:prstGeom prst="plus">
              <a:avLst>
                <a:gd name="adj" fmla="val 3698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5" name="Rectangle 14"/>
          <p:cNvSpPr/>
          <p:nvPr/>
        </p:nvSpPr>
        <p:spPr>
          <a:xfrm>
            <a:off x="6096000" y="3619536"/>
            <a:ext cx="4779389" cy="2031325"/>
          </a:xfrm>
          <a:prstGeom prst="rect">
            <a:avLst/>
          </a:prstGeom>
        </p:spPr>
        <p:txBody>
          <a:bodyPr wrap="square">
            <a:spAutoFit/>
          </a:bodyPr>
          <a:lstStyle/>
          <a:p>
            <a:r>
              <a:rPr lang="en-US" altLang="zh-CN" dirty="0">
                <a:solidFill>
                  <a:schemeClr val="bg1"/>
                </a:solidFill>
                <a:latin typeface="Times New Roman" panose="02020603050405020304" pitchFamily="18" charset="0"/>
                <a:ea typeface="DengXian" panose="02010600030101010101" pitchFamily="2" charset="-122"/>
              </a:rPr>
              <a:t>I</a:t>
            </a:r>
            <a:r>
              <a:rPr lang="en-US" altLang="zh-CN" sz="1800" dirty="0">
                <a:solidFill>
                  <a:schemeClr val="bg1"/>
                </a:solidFill>
                <a:effectLst/>
                <a:latin typeface="Times New Roman" panose="02020603050405020304" pitchFamily="18" charset="0"/>
                <a:ea typeface="DengXian" panose="02010600030101010101" pitchFamily="2" charset="-122"/>
              </a:rPr>
              <a:t>t is not difficult to see that people still have certain complaints about COVID-19. This is not only very important for the humanistic research of COVID-19, but in a sense, it is also very important for the research on the psychological changes of the masses to public events within the scope of psychology.</a:t>
            </a:r>
            <a:r>
              <a:rPr lang="zh-CN" altLang="zh-CN" sz="1400" dirty="0">
                <a:solidFill>
                  <a:schemeClr val="bg1"/>
                </a:solidFill>
                <a:effectLst/>
              </a:rPr>
              <a:t> </a:t>
            </a:r>
            <a:endParaRPr lang="en-US" sz="1400" dirty="0">
              <a:solidFill>
                <a:schemeClr val="bg1"/>
              </a:solidFill>
              <a:latin typeface="思源黑体" panose="020B0400000000000000" pitchFamily="34" charset="-122"/>
              <a:ea typeface="思源黑体" panose="020B0400000000000000" pitchFamily="34" charset="-122"/>
              <a:cs typeface="Roboto Thin" charset="0"/>
              <a:sym typeface="思源黑体" panose="020B0400000000000000" pitchFamily="34" charset="-122"/>
            </a:endParaRPr>
          </a:p>
        </p:txBody>
      </p:sp>
    </p:spTree>
    <p:extLst>
      <p:ext uri="{BB962C8B-B14F-4D97-AF65-F5344CB8AC3E}">
        <p14:creationId xmlns:p14="http://schemas.microsoft.com/office/powerpoint/2010/main" val="1511402202"/>
      </p:ext>
    </p:extLst>
  </p:cSld>
  <p:clrMapOvr>
    <a:masterClrMapping/>
  </p:clrMapOvr>
  <p:transition spd="med" advClick="0" advTm="2000">
    <p:pull/>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DIAGRAM" val="270731"/>
</p:tagLst>
</file>

<file path=ppt/theme/theme1.xml><?xml version="1.0" encoding="utf-8"?>
<a:theme xmlns:a="http://schemas.openxmlformats.org/drawingml/2006/main" name="Office Theme">
  <a:themeElements>
    <a:clrScheme name="灰度">
      <a:dk1>
        <a:srgbClr val="000000"/>
      </a:dk1>
      <a:lt1>
        <a:srgbClr val="FFFFFF"/>
      </a:lt1>
      <a:dk2>
        <a:srgbClr val="768395"/>
      </a:dk2>
      <a:lt2>
        <a:srgbClr val="F0F0F0"/>
      </a:lt2>
      <a:accent1>
        <a:srgbClr val="4C4C4C"/>
      </a:accent1>
      <a:accent2>
        <a:srgbClr val="5F5F5F"/>
      </a:accent2>
      <a:accent3>
        <a:srgbClr val="7F7F7F"/>
      </a:accent3>
      <a:accent4>
        <a:srgbClr val="969696"/>
      </a:accent4>
      <a:accent5>
        <a:srgbClr val="B2B2B2"/>
      </a:accent5>
      <a:accent6>
        <a:srgbClr val="C5C5C5"/>
      </a:accent6>
      <a:hlink>
        <a:srgbClr val="4C4C4C"/>
      </a:hlink>
      <a:folHlink>
        <a:srgbClr val="BFBFBF"/>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灰度">
    <a:dk1>
      <a:srgbClr val="000000"/>
    </a:dk1>
    <a:lt1>
      <a:srgbClr val="FFFFFF"/>
    </a:lt1>
    <a:dk2>
      <a:srgbClr val="768395"/>
    </a:dk2>
    <a:lt2>
      <a:srgbClr val="F0F0F0"/>
    </a:lt2>
    <a:accent1>
      <a:srgbClr val="4C4C4C"/>
    </a:accent1>
    <a:accent2>
      <a:srgbClr val="5F5F5F"/>
    </a:accent2>
    <a:accent3>
      <a:srgbClr val="7F7F7F"/>
    </a:accent3>
    <a:accent4>
      <a:srgbClr val="969696"/>
    </a:accent4>
    <a:accent5>
      <a:srgbClr val="B2B2B2"/>
    </a:accent5>
    <a:accent6>
      <a:srgbClr val="C5C5C5"/>
    </a:accent6>
    <a:hlink>
      <a:srgbClr val="4C4C4C"/>
    </a:hlink>
    <a:folHlink>
      <a:srgbClr val="BFBFBF"/>
    </a:folHlink>
  </a:clrScheme>
</a:themeOverride>
</file>

<file path=ppt/theme/themeOverride2.xml><?xml version="1.0" encoding="utf-8"?>
<a:themeOverride xmlns:a="http://schemas.openxmlformats.org/drawingml/2006/main">
  <a:clrScheme name="灰度">
    <a:dk1>
      <a:srgbClr val="000000"/>
    </a:dk1>
    <a:lt1>
      <a:srgbClr val="FFFFFF"/>
    </a:lt1>
    <a:dk2>
      <a:srgbClr val="768395"/>
    </a:dk2>
    <a:lt2>
      <a:srgbClr val="F0F0F0"/>
    </a:lt2>
    <a:accent1>
      <a:srgbClr val="4C4C4C"/>
    </a:accent1>
    <a:accent2>
      <a:srgbClr val="5F5F5F"/>
    </a:accent2>
    <a:accent3>
      <a:srgbClr val="7F7F7F"/>
    </a:accent3>
    <a:accent4>
      <a:srgbClr val="969696"/>
    </a:accent4>
    <a:accent5>
      <a:srgbClr val="B2B2B2"/>
    </a:accent5>
    <a:accent6>
      <a:srgbClr val="C5C5C5"/>
    </a:accent6>
    <a:hlink>
      <a:srgbClr val="4C4C4C"/>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494</TotalTime>
  <Words>1138</Words>
  <Application>Microsoft Macintosh PowerPoint</Application>
  <PresentationFormat>宽屏</PresentationFormat>
  <Paragraphs>102</Paragraphs>
  <Slides>24</Slides>
  <Notes>21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DengXian</vt:lpstr>
      <vt:lpstr>DengXian</vt:lpstr>
      <vt:lpstr>思源黑体</vt:lpstr>
      <vt:lpstr>思源黑体 CN Heavy</vt:lpstr>
      <vt:lpstr>Arial</vt:lpstr>
      <vt:lpstr>Calibri</vt:lpstr>
      <vt:lpstr>Calibri Light</vt:lpstr>
      <vt:lpstr>Constantia</vt:lpstr>
      <vt:lpstr>Times New Roman</vt:lpstr>
      <vt:lpstr>Office Theme</vt:lpstr>
      <vt:lpstr>PowerPoint 演示文稿</vt:lpstr>
      <vt:lpstr>PowerPoint 演示文稿</vt:lpstr>
      <vt:lpstr>Section Header Here</vt:lpstr>
      <vt:lpstr>PowerPoint 演示文稿</vt:lpstr>
      <vt:lpstr>PowerPoint 演示文稿</vt:lpstr>
      <vt:lpstr>Section Header Here</vt:lpstr>
      <vt:lpstr>PowerPoint 演示文稿</vt:lpstr>
      <vt:lpstr>PowerPoint 演示文稿</vt:lpstr>
      <vt:lpstr>PowerPoint 演示文稿</vt:lpstr>
      <vt:lpstr>Section Header Here</vt:lpstr>
      <vt:lpstr>PowerPoint 演示文稿</vt:lpstr>
      <vt:lpstr>PowerPoint 演示文稿</vt:lpstr>
      <vt:lpstr>PowerPoint 演示文稿</vt:lpstr>
      <vt:lpstr>Section Header Here</vt:lpstr>
      <vt:lpstr>PowerPoint 演示文稿</vt:lpstr>
      <vt:lpstr>PowerPoint 演示文稿</vt:lpstr>
      <vt:lpstr>Section Header Here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zhang jingsheng</cp:lastModifiedBy>
  <cp:revision>74</cp:revision>
  <dcterms:created xsi:type="dcterms:W3CDTF">2019-07-11T04:52:53Z</dcterms:created>
  <dcterms:modified xsi:type="dcterms:W3CDTF">2022-12-08T05:28:17Z</dcterms:modified>
</cp:coreProperties>
</file>